
<file path=[Content_Types].xml><?xml version="1.0" encoding="utf-8"?>
<Types xmlns="http://schemas.openxmlformats.org/package/2006/content-types">
  <Default Extension="bmp" ContentType="image/bmp"/>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4" r:id="rId6"/>
    <p:sldId id="260" r:id="rId7"/>
    <p:sldId id="261" r:id="rId8"/>
    <p:sldId id="262" r:id="rId9"/>
    <p:sldId id="263" r:id="rId10"/>
    <p:sldId id="265" r:id="rId11"/>
    <p:sldId id="266" r:id="rId12"/>
    <p:sldId id="268" r:id="rId13"/>
    <p:sldId id="269" r:id="rId14"/>
    <p:sldId id="270" r:id="rId15"/>
    <p:sldId id="271" r:id="rId16"/>
    <p:sldId id="275" r:id="rId17"/>
    <p:sldId id="272" r:id="rId18"/>
    <p:sldId id="273" r:id="rId19"/>
    <p:sldId id="274"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22" autoAdjust="0"/>
    <p:restoredTop sz="94660"/>
  </p:normalViewPr>
  <p:slideViewPr>
    <p:cSldViewPr snapToGrid="0">
      <p:cViewPr varScale="1">
        <p:scale>
          <a:sx n="86" d="100"/>
          <a:sy n="86" d="100"/>
        </p:scale>
        <p:origin x="557"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16" name="Rectangle 15"/>
          <p:cNvSpPr/>
          <p:nvPr/>
        </p:nvSpPr>
        <p:spPr>
          <a:xfrm>
            <a:off x="1" y="0"/>
            <a:ext cx="12192000" cy="6858000"/>
          </a:xfrm>
          <a:prstGeom prst="rect">
            <a:avLst/>
          </a:prstGeom>
          <a:blipFill dpi="0" rotWithShape="1">
            <a:blip r:embed="rId2">
              <a:alphaModFix amt="45000"/>
              <a:duotone>
                <a:schemeClr val="accent2">
                  <a:shade val="45000"/>
                  <a:satMod val="135000"/>
                </a:schemeClr>
                <a:prstClr val="white"/>
              </a:duotone>
            </a:blip>
            <a:srcRect/>
            <a:tile tx="-31750" ty="-120650" sx="100000" sy="100000" flip="xy" algn="tl"/>
          </a:blipFill>
          <a:ln w="19050" cmpd="sng">
            <a:noFill/>
            <a:miter lim="800000"/>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tx1"/>
          </a:solidFill>
          <a:ln w="6350" cap="flat" cmpd="sng" algn="ctr">
            <a:solidFill>
              <a:schemeClr val="tx1">
                <a:lumMod val="65000"/>
                <a:lumOff val="35000"/>
              </a:schemeClr>
            </a:solidFill>
            <a:prstDash val="solid"/>
          </a:ln>
          <a:effectLst>
            <a:outerShdw blurRad="63500" algn="ctr" rotWithShape="0">
              <a:prstClr val="black">
                <a:alpha val="40000"/>
              </a:prstClr>
            </a:outerShdw>
            <a:softEdge rad="0"/>
          </a:effectLst>
        </p:spPr>
      </p:sp>
      <p:sp>
        <p:nvSpPr>
          <p:cNvPr id="11" name="Rectangle 10"/>
          <p:cNvSpPr/>
          <p:nvPr/>
        </p:nvSpPr>
        <p:spPr>
          <a:xfrm>
            <a:off x="1447801" y="1411615"/>
            <a:ext cx="9296400" cy="4034770"/>
          </a:xfrm>
          <a:prstGeom prst="rect">
            <a:avLst/>
          </a:prstGeom>
          <a:solidFill>
            <a:schemeClr val="bg2"/>
          </a:solidFill>
          <a:ln w="9525" cap="sq" cmpd="sng" algn="ctr">
            <a:no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solidFill>
                <a:effectLst>
                  <a:outerShdw blurRad="38100" dist="12700" dir="2700000" algn="tl" rotWithShape="0">
                    <a:prstClr val="black">
                      <a:alpha val="40000"/>
                    </a:prstClr>
                  </a:outerShdw>
                </a:effectLst>
                <a:latin typeface="+mj-lt"/>
                <a:ea typeface="+mn-ea"/>
                <a:cs typeface="+mn-cs"/>
              </a:defRPr>
            </a:lvl1pPr>
          </a:lstStyle>
          <a:p>
            <a:r>
              <a:rPr lang="fr-FR"/>
              <a:t>Modifiez le style du titre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2"/>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rgbClr val="FFFFFF"/>
                </a:solidFill>
                <a:latin typeface="+mn-lt"/>
              </a:defRPr>
            </a:lvl1pPr>
          </a:lstStyle>
          <a:p>
            <a:fld id="{273B37B0-7EDE-4A86-A8A9-9C51F34018E7}" type="datetimeFigureOut">
              <a:rPr lang="fr-FR" smtClean="0"/>
              <a:t>30/11/2018</a:t>
            </a:fld>
            <a:endParaRPr lang="fr-FR"/>
          </a:p>
        </p:txBody>
      </p:sp>
      <p:sp>
        <p:nvSpPr>
          <p:cNvPr id="21" name="Footer Placeholder 20"/>
          <p:cNvSpPr>
            <a:spLocks noGrp="1"/>
          </p:cNvSpPr>
          <p:nvPr>
            <p:ph type="ftr" sz="quarter" idx="11"/>
          </p:nvPr>
        </p:nvSpPr>
        <p:spPr>
          <a:xfrm>
            <a:off x="1453896" y="5212080"/>
            <a:ext cx="5905500" cy="228600"/>
          </a:xfrm>
        </p:spPr>
        <p:txBody>
          <a:bodyPr/>
          <a:lstStyle>
            <a:lvl1pPr algn="l">
              <a:defRPr>
                <a:solidFill>
                  <a:schemeClr val="tx2"/>
                </a:solidFill>
              </a:defRPr>
            </a:lvl1pPr>
          </a:lstStyle>
          <a:p>
            <a:endParaRPr lang="fr-FR"/>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2"/>
                </a:solidFill>
              </a:defRPr>
            </a:lvl1pPr>
          </a:lstStyle>
          <a:p>
            <a:fld id="{D45BCC14-8C17-4BE4-8B5B-821C33C07A0D}" type="slidenum">
              <a:rPr lang="fr-FR" smtClean="0"/>
              <a:t>‹N°›</a:t>
            </a:fld>
            <a:endParaRPr lang="fr-FR"/>
          </a:p>
        </p:txBody>
      </p:sp>
    </p:spTree>
    <p:extLst>
      <p:ext uri="{BB962C8B-B14F-4D97-AF65-F5344CB8AC3E}">
        <p14:creationId xmlns:p14="http://schemas.microsoft.com/office/powerpoint/2010/main" val="14654989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lvl1pPr>
              <a:defRPr sz="1800"/>
            </a:lvl1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lvl1pPr>
              <a:defRPr>
                <a:solidFill>
                  <a:schemeClr val="tx2"/>
                </a:solidFill>
              </a:defRPr>
            </a:lvl1pPr>
          </a:lstStyle>
          <a:p>
            <a:fld id="{273B37B0-7EDE-4A86-A8A9-9C51F34018E7}" type="datetimeFigureOut">
              <a:rPr lang="fr-FR" smtClean="0"/>
              <a:t>30/11/2018</a:t>
            </a:fld>
            <a:endParaRPr lang="fr-FR"/>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fr-FR"/>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D45BCC14-8C17-4BE4-8B5B-821C33C07A0D}" type="slidenum">
              <a:rPr lang="fr-FR" smtClean="0"/>
              <a:t>‹N°›</a:t>
            </a:fld>
            <a:endParaRPr lang="fr-FR"/>
          </a:p>
        </p:txBody>
      </p:sp>
    </p:spTree>
    <p:extLst>
      <p:ext uri="{BB962C8B-B14F-4D97-AF65-F5344CB8AC3E}">
        <p14:creationId xmlns:p14="http://schemas.microsoft.com/office/powerpoint/2010/main" val="2414915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spTree>
      <p:nvGrpSpPr>
        <p:cNvPr id="1" name=""/>
        <p:cNvGrpSpPr/>
        <p:nvPr/>
      </p:nvGrpSpPr>
      <p:grpSpPr>
        <a:xfrm>
          <a:off x="0" y="0"/>
          <a:ext cx="0" cy="0"/>
          <a:chOff x="0" y="0"/>
          <a:chExt cx="0" cy="0"/>
        </a:xfrm>
      </p:grpSpPr>
      <p:sp>
        <p:nvSpPr>
          <p:cNvPr id="19" name="Rectangle 18"/>
          <p:cNvSpPr/>
          <p:nvPr/>
        </p:nvSpPr>
        <p:spPr>
          <a:xfrm>
            <a:off x="0" y="0"/>
            <a:ext cx="12192000" cy="6858000"/>
          </a:xfrm>
          <a:prstGeom prst="rect">
            <a:avLst/>
          </a:prstGeom>
          <a:blipFill dpi="0" rotWithShape="1">
            <a:blip r:embed="rId2">
              <a:alphaModFix amt="40000"/>
              <a:duotone>
                <a:schemeClr val="accent3">
                  <a:shade val="45000"/>
                  <a:satMod val="135000"/>
                </a:schemeClr>
                <a:prstClr val="white"/>
              </a:duotone>
            </a:blip>
            <a:srcRect/>
            <a:tile tx="-31750" ty="-120650" sx="100000" sy="100000" flip="xy" algn="tl"/>
          </a:blipFill>
          <a:ln w="19050" cmpd="sng">
            <a:noFill/>
            <a:miter lim="800000"/>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tx1"/>
          </a:solidFill>
          <a:ln w="6350" cap="flat" cmpd="sng" algn="ctr">
            <a:solidFill>
              <a:schemeClr val="tx1">
                <a:lumMod val="65000"/>
                <a:lumOff val="35000"/>
              </a:schemeClr>
            </a:solidFill>
            <a:prstDash val="solid"/>
          </a:ln>
          <a:effectLst>
            <a:outerShdw blurRad="63500" algn="ctr" rotWithShape="0">
              <a:prstClr val="black">
                <a:alpha val="40000"/>
              </a:prstClr>
            </a:outerShdw>
            <a:softEdge rad="0"/>
          </a:effectLst>
        </p:spPr>
      </p:sp>
      <p:sp>
        <p:nvSpPr>
          <p:cNvPr id="24" name="Rectangle 23"/>
          <p:cNvSpPr/>
          <p:nvPr/>
        </p:nvSpPr>
        <p:spPr>
          <a:xfrm>
            <a:off x="1447801" y="1411615"/>
            <a:ext cx="9296400" cy="4034770"/>
          </a:xfrm>
          <a:prstGeom prst="rect">
            <a:avLst/>
          </a:prstGeom>
          <a:solidFill>
            <a:schemeClr val="bg2"/>
          </a:solidFill>
          <a:ln w="9525" cap="sq" cmpd="sng" algn="ctr">
            <a:noFill/>
            <a:prstDash val="solid"/>
            <a:miter lim="800000"/>
          </a:ln>
          <a:effectLst/>
        </p:spPr>
      </p:sp>
      <p:sp>
        <p:nvSpPr>
          <p:cNvPr id="30" name="Rectangle 29"/>
          <p:cNvSpPr/>
          <p:nvPr/>
        </p:nvSpPr>
        <p:spPr>
          <a:xfrm>
            <a:off x="5135880" y="1267730"/>
            <a:ext cx="1920240" cy="731520"/>
          </a:xfrm>
          <a:prstGeom prst="rect">
            <a:avLst/>
          </a:prstGeom>
          <a:solidFill>
            <a:schemeClr val="accent1"/>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b="0" kern="1200" cap="all" spc="-100" baseline="0" dirty="0">
                <a:solidFill>
                  <a:schemeClr val="tx1"/>
                </a:solidFill>
                <a:effectLst>
                  <a:outerShdw blurRad="38100" dist="12700" dir="2700000" algn="tl" rotWithShape="0">
                    <a:prstClr val="black">
                      <a:alpha val="40000"/>
                    </a:prstClr>
                  </a:outerShdw>
                </a:effectLst>
                <a:latin typeface="+mj-lt"/>
                <a:ea typeface="+mn-ea"/>
                <a:cs typeface="+mn-cs"/>
              </a:defRPr>
            </a:lvl1pPr>
          </a:lstStyle>
          <a:p>
            <a:r>
              <a:rPr lang="fr-FR"/>
              <a:t>Modifiez le style du titre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tabLst>
                <a:tab pos="2633663" algn="l"/>
              </a:tabLst>
              <a:defRPr sz="1600">
                <a:solidFill>
                  <a:schemeClr val="tx2"/>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rgbClr val="FFFFFF"/>
                </a:solidFill>
                <a:latin typeface="+mn-lt"/>
                <a:ea typeface="+mn-ea"/>
                <a:cs typeface="+mn-cs"/>
              </a:defRPr>
            </a:lvl1pPr>
          </a:lstStyle>
          <a:p>
            <a:fld id="{273B37B0-7EDE-4A86-A8A9-9C51F34018E7}" type="datetimeFigureOut">
              <a:rPr lang="fr-FR" smtClean="0"/>
              <a:t>30/11/2018</a:t>
            </a:fld>
            <a:endParaRPr lang="fr-FR"/>
          </a:p>
        </p:txBody>
      </p:sp>
      <p:sp>
        <p:nvSpPr>
          <p:cNvPr id="5" name="Footer Placeholder 4"/>
          <p:cNvSpPr>
            <a:spLocks noGrp="1"/>
          </p:cNvSpPr>
          <p:nvPr>
            <p:ph type="ftr" sz="quarter" idx="11"/>
          </p:nvPr>
        </p:nvSpPr>
        <p:spPr>
          <a:xfrm>
            <a:off x="1453896" y="5212080"/>
            <a:ext cx="5907024" cy="228600"/>
          </a:xfrm>
        </p:spPr>
        <p:txBody>
          <a:bodyPr/>
          <a:lstStyle>
            <a:lvl1pPr algn="l">
              <a:defRPr>
                <a:solidFill>
                  <a:schemeClr val="tx2"/>
                </a:solidFill>
              </a:defRPr>
            </a:lvl1pPr>
          </a:lstStyle>
          <a:p>
            <a:endParaRPr lang="fr-FR"/>
          </a:p>
        </p:txBody>
      </p:sp>
      <p:sp>
        <p:nvSpPr>
          <p:cNvPr id="6" name="Slide Number Placeholder 5"/>
          <p:cNvSpPr>
            <a:spLocks noGrp="1"/>
          </p:cNvSpPr>
          <p:nvPr>
            <p:ph type="sldNum" sz="quarter" idx="12"/>
          </p:nvPr>
        </p:nvSpPr>
        <p:spPr>
          <a:xfrm>
            <a:off x="8604504" y="5212080"/>
            <a:ext cx="2112264" cy="228600"/>
          </a:xfrm>
        </p:spPr>
        <p:txBody>
          <a:bodyPr/>
          <a:lstStyle>
            <a:lvl1pPr>
              <a:defRPr>
                <a:solidFill>
                  <a:schemeClr val="tx2"/>
                </a:solidFill>
              </a:defRPr>
            </a:lvl1pPr>
          </a:lstStyle>
          <a:p>
            <a:fld id="{D45BCC14-8C17-4BE4-8B5B-821C33C07A0D}" type="slidenum">
              <a:rPr lang="fr-FR" smtClean="0"/>
              <a:t>‹N°›</a:t>
            </a:fld>
            <a:endParaRPr lang="fr-FR"/>
          </a:p>
        </p:txBody>
      </p:sp>
    </p:spTree>
    <p:extLst>
      <p:ext uri="{BB962C8B-B14F-4D97-AF65-F5344CB8AC3E}">
        <p14:creationId xmlns:p14="http://schemas.microsoft.com/office/powerpoint/2010/main" val="28499036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lvl1pPr>
              <a:defRPr>
                <a:solidFill>
                  <a:schemeClr val="tx2"/>
                </a:solidFill>
              </a:defRPr>
            </a:lvl1pPr>
          </a:lstStyle>
          <a:p>
            <a:fld id="{273B37B0-7EDE-4A86-A8A9-9C51F34018E7}" type="datetimeFigureOut">
              <a:rPr lang="fr-FR" smtClean="0"/>
              <a:t>30/11/2018</a:t>
            </a:fld>
            <a:endParaRPr lang="fr-FR"/>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fr-F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45BCC14-8C17-4BE4-8B5B-821C33C07A0D}" type="slidenum">
              <a:rPr lang="fr-FR" smtClean="0"/>
              <a:t>‹N°›</a:t>
            </a:fld>
            <a:endParaRPr lang="fr-FR"/>
          </a:p>
        </p:txBody>
      </p:sp>
    </p:spTree>
    <p:extLst>
      <p:ext uri="{BB962C8B-B14F-4D97-AF65-F5344CB8AC3E}">
        <p14:creationId xmlns:p14="http://schemas.microsoft.com/office/powerpoint/2010/main" val="9991021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800" b="0">
                <a:solidFill>
                  <a:schemeClr val="tx2"/>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800" b="0">
                <a:solidFill>
                  <a:schemeClr val="tx2"/>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lvl1pPr>
              <a:defRPr>
                <a:solidFill>
                  <a:schemeClr val="tx2"/>
                </a:solidFill>
              </a:defRPr>
            </a:lvl1pPr>
          </a:lstStyle>
          <a:p>
            <a:fld id="{273B37B0-7EDE-4A86-A8A9-9C51F34018E7}" type="datetimeFigureOut">
              <a:rPr lang="fr-FR" smtClean="0"/>
              <a:t>30/11/2018</a:t>
            </a:fld>
            <a:endParaRPr lang="fr-FR"/>
          </a:p>
        </p:txBody>
      </p:sp>
      <p:sp>
        <p:nvSpPr>
          <p:cNvPr id="8" name="Footer Placeholder 7"/>
          <p:cNvSpPr>
            <a:spLocks noGrp="1"/>
          </p:cNvSpPr>
          <p:nvPr>
            <p:ph type="ftr" sz="quarter" idx="11"/>
          </p:nvPr>
        </p:nvSpPr>
        <p:spPr/>
        <p:txBody>
          <a:bodyPr/>
          <a:lstStyle>
            <a:lvl1pPr>
              <a:defRPr>
                <a:solidFill>
                  <a:schemeClr val="tx2"/>
                </a:solidFill>
              </a:defRPr>
            </a:lvl1pPr>
          </a:lstStyle>
          <a:p>
            <a:endParaRPr lang="fr-FR"/>
          </a:p>
        </p:txBody>
      </p:sp>
      <p:sp>
        <p:nvSpPr>
          <p:cNvPr id="9" name="Slide Number Placeholder 8"/>
          <p:cNvSpPr>
            <a:spLocks noGrp="1"/>
          </p:cNvSpPr>
          <p:nvPr>
            <p:ph type="sldNum" sz="quarter" idx="12"/>
          </p:nvPr>
        </p:nvSpPr>
        <p:spPr/>
        <p:txBody>
          <a:bodyPr/>
          <a:lstStyle>
            <a:lvl1pPr>
              <a:defRPr>
                <a:solidFill>
                  <a:schemeClr val="tx2"/>
                </a:solidFill>
              </a:defRPr>
            </a:lvl1pPr>
          </a:lstStyle>
          <a:p>
            <a:fld id="{D45BCC14-8C17-4BE4-8B5B-821C33C07A0D}" type="slidenum">
              <a:rPr lang="fr-FR" smtClean="0"/>
              <a:t>‹N°›</a:t>
            </a:fld>
            <a:endParaRPr lang="fr-FR"/>
          </a:p>
        </p:txBody>
      </p:sp>
    </p:spTree>
    <p:extLst>
      <p:ext uri="{BB962C8B-B14F-4D97-AF65-F5344CB8AC3E}">
        <p14:creationId xmlns:p14="http://schemas.microsoft.com/office/powerpoint/2010/main" val="16022125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lvl1pPr>
              <a:defRPr>
                <a:solidFill>
                  <a:schemeClr val="tx2"/>
                </a:solidFill>
              </a:defRPr>
            </a:lvl1pPr>
          </a:lstStyle>
          <a:p>
            <a:fld id="{273B37B0-7EDE-4A86-A8A9-9C51F34018E7}" type="datetimeFigureOut">
              <a:rPr lang="fr-FR" smtClean="0"/>
              <a:t>30/11/2018</a:t>
            </a:fld>
            <a:endParaRPr lang="fr-FR"/>
          </a:p>
        </p:txBody>
      </p:sp>
      <p:sp>
        <p:nvSpPr>
          <p:cNvPr id="4" name="Footer Placeholder 3"/>
          <p:cNvSpPr>
            <a:spLocks noGrp="1"/>
          </p:cNvSpPr>
          <p:nvPr>
            <p:ph type="ftr" sz="quarter" idx="11"/>
          </p:nvPr>
        </p:nvSpPr>
        <p:spPr/>
        <p:txBody>
          <a:bodyPr/>
          <a:lstStyle>
            <a:lvl1pPr>
              <a:defRPr>
                <a:solidFill>
                  <a:schemeClr val="tx2"/>
                </a:solidFill>
              </a:defRPr>
            </a:lvl1pPr>
          </a:lstStyle>
          <a:p>
            <a:endParaRPr lang="fr-FR"/>
          </a:p>
        </p:txBody>
      </p:sp>
      <p:sp>
        <p:nvSpPr>
          <p:cNvPr id="5" name="Slide Number Placeholder 4"/>
          <p:cNvSpPr>
            <a:spLocks noGrp="1"/>
          </p:cNvSpPr>
          <p:nvPr>
            <p:ph type="sldNum" sz="quarter" idx="12"/>
          </p:nvPr>
        </p:nvSpPr>
        <p:spPr/>
        <p:txBody>
          <a:bodyPr/>
          <a:lstStyle>
            <a:lvl1pPr>
              <a:defRPr>
                <a:solidFill>
                  <a:schemeClr val="tx2"/>
                </a:solidFill>
              </a:defRPr>
            </a:lvl1pPr>
          </a:lstStyle>
          <a:p>
            <a:fld id="{D45BCC14-8C17-4BE4-8B5B-821C33C07A0D}" type="slidenum">
              <a:rPr lang="fr-FR" smtClean="0"/>
              <a:t>‹N°›</a:t>
            </a:fld>
            <a:endParaRPr lang="fr-FR"/>
          </a:p>
        </p:txBody>
      </p:sp>
    </p:spTree>
    <p:extLst>
      <p:ext uri="{BB962C8B-B14F-4D97-AF65-F5344CB8AC3E}">
        <p14:creationId xmlns:p14="http://schemas.microsoft.com/office/powerpoint/2010/main" val="42696029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lstStyle>
          <a:p>
            <a:fld id="{273B37B0-7EDE-4A86-A8A9-9C51F34018E7}" type="datetimeFigureOut">
              <a:rPr lang="fr-FR" smtClean="0"/>
              <a:t>30/11/2018</a:t>
            </a:fld>
            <a:endParaRPr lang="fr-FR"/>
          </a:p>
        </p:txBody>
      </p:sp>
      <p:sp>
        <p:nvSpPr>
          <p:cNvPr id="3" name="Footer Placeholder 2"/>
          <p:cNvSpPr>
            <a:spLocks noGrp="1"/>
          </p:cNvSpPr>
          <p:nvPr>
            <p:ph type="ftr" sz="quarter" idx="11"/>
          </p:nvPr>
        </p:nvSpPr>
        <p:spPr/>
        <p:txBody>
          <a:bodyPr/>
          <a:lstStyle>
            <a:lvl1pPr>
              <a:defRPr>
                <a:solidFill>
                  <a:schemeClr val="tx2"/>
                </a:solidFill>
              </a:defRPr>
            </a:lvl1pPr>
          </a:lstStyle>
          <a:p>
            <a:endParaRPr lang="fr-FR"/>
          </a:p>
        </p:txBody>
      </p:sp>
      <p:sp>
        <p:nvSpPr>
          <p:cNvPr id="4" name="Slide Number Placeholder 3"/>
          <p:cNvSpPr>
            <a:spLocks noGrp="1"/>
          </p:cNvSpPr>
          <p:nvPr>
            <p:ph type="sldNum" sz="quarter" idx="12"/>
          </p:nvPr>
        </p:nvSpPr>
        <p:spPr/>
        <p:txBody>
          <a:bodyPr/>
          <a:lstStyle>
            <a:lvl1pPr>
              <a:defRPr>
                <a:solidFill>
                  <a:schemeClr val="tx2"/>
                </a:solidFill>
              </a:defRPr>
            </a:lvl1pPr>
          </a:lstStyle>
          <a:p>
            <a:fld id="{D45BCC14-8C17-4BE4-8B5B-821C33C07A0D}" type="slidenum">
              <a:rPr lang="fr-FR" smtClean="0"/>
              <a:t>‹N°›</a:t>
            </a:fld>
            <a:endParaRPr lang="fr-FR"/>
          </a:p>
        </p:txBody>
      </p:sp>
    </p:spTree>
    <p:extLst>
      <p:ext uri="{BB962C8B-B14F-4D97-AF65-F5344CB8AC3E}">
        <p14:creationId xmlns:p14="http://schemas.microsoft.com/office/powerpoint/2010/main" val="22626143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14" name="Rectangle 13"/>
          <p:cNvSpPr/>
          <p:nvPr/>
        </p:nvSpPr>
        <p:spPr>
          <a:xfrm>
            <a:off x="234693" y="237744"/>
            <a:ext cx="8633081" cy="6382512"/>
          </a:xfrm>
          <a:prstGeom prst="rect">
            <a:avLst/>
          </a:prstGeom>
          <a:solidFill>
            <a:schemeClr val="tx1"/>
          </a:solidFill>
          <a:ln w="6350" cap="flat" cmpd="sng" algn="ctr">
            <a:solidFill>
              <a:schemeClr val="tx1">
                <a:lumMod val="75000"/>
              </a:schemeClr>
            </a:solidFill>
            <a:prstDash val="solid"/>
          </a:ln>
          <a:effectLst>
            <a:softEdge rad="0"/>
          </a:effectLst>
        </p:spPr>
      </p:sp>
      <p:sp>
        <p:nvSpPr>
          <p:cNvPr id="16" name="Rectangle 15"/>
          <p:cNvSpPr/>
          <p:nvPr/>
        </p:nvSpPr>
        <p:spPr>
          <a:xfrm>
            <a:off x="371856" y="374904"/>
            <a:ext cx="8353044" cy="6108192"/>
          </a:xfrm>
          <a:prstGeom prst="rect">
            <a:avLst/>
          </a:prstGeom>
          <a:solidFill>
            <a:schemeClr val="bg2"/>
          </a:solidFill>
          <a:ln w="6350" cap="sq" cmpd="sng" algn="ctr">
            <a:noFill/>
            <a:prstDash val="solid"/>
            <a:miter lim="800000"/>
          </a:ln>
          <a:effectLst/>
        </p:spPr>
      </p:sp>
      <p:sp>
        <p:nvSpPr>
          <p:cNvPr id="15" name="Rectangle 14"/>
          <p:cNvSpPr/>
          <p:nvPr/>
        </p:nvSpPr>
        <p:spPr>
          <a:xfrm>
            <a:off x="9020386" y="237744"/>
            <a:ext cx="2926080" cy="638251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chemeClr val="bg1"/>
                </a:solidFill>
                <a:effectLst/>
                <a:latin typeface="+mj-lt"/>
                <a:ea typeface="+mn-ea"/>
                <a:cs typeface="+mn-cs"/>
              </a:defRPr>
            </a:lvl1pPr>
          </a:lstStyle>
          <a:p>
            <a:r>
              <a:rPr lang="fr-FR"/>
              <a:t>Modifiez le style du titre</a:t>
            </a:r>
            <a:endParaRPr lang="en-US" dirty="0"/>
          </a:p>
        </p:txBody>
      </p:sp>
      <p:sp>
        <p:nvSpPr>
          <p:cNvPr id="3" name="Content Placeholder 2"/>
          <p:cNvSpPr>
            <a:spLocks noGrp="1"/>
          </p:cNvSpPr>
          <p:nvPr>
            <p:ph idx="1"/>
          </p:nvPr>
        </p:nvSpPr>
        <p:spPr>
          <a:xfrm>
            <a:off x="790575" y="704850"/>
            <a:ext cx="7562850" cy="51435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Date Placeholder 4"/>
          <p:cNvSpPr>
            <a:spLocks noGrp="1"/>
          </p:cNvSpPr>
          <p:nvPr>
            <p:ph type="dt" sz="half" idx="10"/>
          </p:nvPr>
        </p:nvSpPr>
        <p:spPr/>
        <p:txBody>
          <a:bodyPr/>
          <a:lstStyle>
            <a:lvl1pPr>
              <a:defRPr>
                <a:solidFill>
                  <a:schemeClr val="tx2"/>
                </a:solidFill>
              </a:defRPr>
            </a:lvl1pPr>
          </a:lstStyle>
          <a:p>
            <a:fld id="{273B37B0-7EDE-4A86-A8A9-9C51F34018E7}" type="datetimeFigureOut">
              <a:rPr lang="fr-FR" smtClean="0"/>
              <a:t>30/11/2018</a:t>
            </a:fld>
            <a:endParaRPr lang="fr-FR"/>
          </a:p>
        </p:txBody>
      </p:sp>
      <p:sp>
        <p:nvSpPr>
          <p:cNvPr id="6" name="Footer Placeholder 5"/>
          <p:cNvSpPr>
            <a:spLocks noGrp="1"/>
          </p:cNvSpPr>
          <p:nvPr>
            <p:ph type="ftr" sz="quarter" idx="11"/>
          </p:nvPr>
        </p:nvSpPr>
        <p:spPr>
          <a:xfrm>
            <a:off x="3439158" y="6214535"/>
            <a:ext cx="5184648" cy="256032"/>
          </a:xfrm>
        </p:spPr>
        <p:txBody>
          <a:bodyPr/>
          <a:lstStyle>
            <a:lvl1pPr algn="r">
              <a:defRPr>
                <a:solidFill>
                  <a:schemeClr val="tx2"/>
                </a:solidFill>
              </a:defRPr>
            </a:lvl1pPr>
          </a:lstStyle>
          <a:p>
            <a:endParaRPr lang="fr-FR"/>
          </a:p>
        </p:txBody>
      </p:sp>
      <p:sp>
        <p:nvSpPr>
          <p:cNvPr id="7" name="Slide Number Placeholder 6"/>
          <p:cNvSpPr>
            <a:spLocks noGrp="1"/>
          </p:cNvSpPr>
          <p:nvPr>
            <p:ph type="sldNum" sz="quarter" idx="12"/>
          </p:nvPr>
        </p:nvSpPr>
        <p:spPr/>
        <p:txBody>
          <a:bodyPr/>
          <a:lstStyle>
            <a:lvl1pPr>
              <a:defRPr>
                <a:solidFill>
                  <a:schemeClr val="bg2"/>
                </a:solidFill>
              </a:defRPr>
            </a:lvl1pPr>
          </a:lstStyle>
          <a:p>
            <a:fld id="{D45BCC14-8C17-4BE4-8B5B-821C33C07A0D}" type="slidenum">
              <a:rPr lang="fr-FR" smtClean="0"/>
              <a:t>‹N°›</a:t>
            </a:fld>
            <a:endParaRPr lang="fr-FR"/>
          </a:p>
        </p:txBody>
      </p:sp>
      <p:sp>
        <p:nvSpPr>
          <p:cNvPr id="11" name="Rectangle 10"/>
          <p:cNvSpPr/>
          <p:nvPr/>
        </p:nvSpPr>
        <p:spPr>
          <a:xfrm>
            <a:off x="9157546" y="374904"/>
            <a:ext cx="2651760" cy="6108192"/>
          </a:xfrm>
          <a:prstGeom prst="rect">
            <a:avLst/>
          </a:prstGeom>
          <a:noFill/>
          <a:ln w="6350" cap="sq">
            <a:solidFill>
              <a:schemeClr val="tx1">
                <a:lumMod val="65000"/>
                <a:lumOff val="3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6852777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tx1"/>
          </a:solidFill>
          <a:ln w="6350" cap="sq">
            <a:solidFill>
              <a:schemeClr val="tx1">
                <a:lumMod val="7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157546" y="374904"/>
            <a:ext cx="2651760" cy="6108192"/>
          </a:xfrm>
          <a:prstGeom prst="rect">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chemeClr val="tx1"/>
                </a:solidFill>
                <a:latin typeface="+mj-lt"/>
              </a:defRPr>
            </a:lvl1pPr>
          </a:lstStyle>
          <a:p>
            <a:r>
              <a:rPr lang="fr-FR"/>
              <a:t>Modifiez le style du titre</a:t>
            </a:r>
            <a:endParaRPr lang="en-US" dirty="0"/>
          </a:p>
        </p:txBody>
      </p:sp>
      <p:sp>
        <p:nvSpPr>
          <p:cNvPr id="3" name="Picture Placeholder 2"/>
          <p:cNvSpPr>
            <a:spLocks noGrp="1" noChangeAspect="1"/>
          </p:cNvSpPr>
          <p:nvPr>
            <p:ph type="pic" idx="1"/>
          </p:nvPr>
        </p:nvSpPr>
        <p:spPr>
          <a:xfrm>
            <a:off x="228599" y="237744"/>
            <a:ext cx="8601076" cy="6382512"/>
          </a:xfrm>
          <a:solidFill>
            <a:srgbClr val="808080"/>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5" name="Date Placeholder 4"/>
          <p:cNvSpPr>
            <a:spLocks noGrp="1"/>
          </p:cNvSpPr>
          <p:nvPr>
            <p:ph type="dt" sz="half" idx="10"/>
          </p:nvPr>
        </p:nvSpPr>
        <p:spPr/>
        <p:txBody>
          <a:bodyPr/>
          <a:lstStyle>
            <a:lvl1pPr>
              <a:defRPr>
                <a:solidFill>
                  <a:srgbClr val="FFFFFF"/>
                </a:solidFill>
                <a:effectLst>
                  <a:outerShdw blurRad="19050" dist="6350" dir="2700000" algn="tl" rotWithShape="0">
                    <a:prstClr val="black">
                      <a:alpha val="40000"/>
                    </a:prstClr>
                  </a:outerShdw>
                </a:effectLst>
              </a:defRPr>
            </a:lvl1pPr>
          </a:lstStyle>
          <a:p>
            <a:fld id="{273B37B0-7EDE-4A86-A8A9-9C51F34018E7}" type="datetimeFigureOut">
              <a:rPr lang="fr-FR" smtClean="0"/>
              <a:t>30/11/2018</a:t>
            </a:fld>
            <a:endParaRPr lang="fr-FR"/>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endParaRPr lang="fr-F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45BCC14-8C17-4BE4-8B5B-821C33C07A0D}" type="slidenum">
              <a:rPr lang="fr-FR" smtClean="0"/>
              <a:t>‹N°›</a:t>
            </a:fld>
            <a:endParaRPr lang="fr-FR"/>
          </a:p>
        </p:txBody>
      </p:sp>
    </p:spTree>
    <p:extLst>
      <p:ext uri="{BB962C8B-B14F-4D97-AF65-F5344CB8AC3E}">
        <p14:creationId xmlns:p14="http://schemas.microsoft.com/office/powerpoint/2010/main" val="1408270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lvl1pPr>
              <a:defRPr>
                <a:solidFill>
                  <a:schemeClr val="tx2"/>
                </a:solidFill>
              </a:defRPr>
            </a:lvl1pPr>
          </a:lstStyle>
          <a:p>
            <a:fld id="{273B37B0-7EDE-4A86-A8A9-9C51F34018E7}" type="datetimeFigureOut">
              <a:rPr lang="fr-FR" smtClean="0"/>
              <a:t>30/11/2018</a:t>
            </a:fld>
            <a:endParaRPr lang="fr-FR"/>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fr-FR"/>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D45BCC14-8C17-4BE4-8B5B-821C33C07A0D}" type="slidenum">
              <a:rPr lang="fr-FR" smtClean="0"/>
              <a:t>‹N°›</a:t>
            </a:fld>
            <a:endParaRPr lang="fr-FR"/>
          </a:p>
        </p:txBody>
      </p:sp>
    </p:spTree>
    <p:extLst>
      <p:ext uri="{BB962C8B-B14F-4D97-AF65-F5344CB8AC3E}">
        <p14:creationId xmlns:p14="http://schemas.microsoft.com/office/powerpoint/2010/main" val="6234149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lvl1pPr>
              <a:defRPr>
                <a:solidFill>
                  <a:schemeClr val="tx2"/>
                </a:solidFill>
              </a:defRPr>
            </a:lvl1pPr>
          </a:lstStyle>
          <a:p>
            <a:fld id="{273B37B0-7EDE-4A86-A8A9-9C51F34018E7}" type="datetimeFigureOut">
              <a:rPr lang="fr-FR" smtClean="0"/>
              <a:t>30/11/2018</a:t>
            </a:fld>
            <a:endParaRPr lang="fr-FR"/>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fr-FR"/>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D45BCC14-8C17-4BE4-8B5B-821C33C07A0D}" type="slidenum">
              <a:rPr lang="fr-FR" smtClean="0"/>
              <a:t>‹N°›</a:t>
            </a:fld>
            <a:endParaRPr lang="fr-FR"/>
          </a:p>
        </p:txBody>
      </p:sp>
    </p:spTree>
    <p:extLst>
      <p:ext uri="{BB962C8B-B14F-4D97-AF65-F5344CB8AC3E}">
        <p14:creationId xmlns:p14="http://schemas.microsoft.com/office/powerpoint/2010/main" val="42745765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tx1"/>
          </a:solidFill>
          <a:ln w="6350" cap="flat" cmpd="sng" algn="ctr">
            <a:solidFill>
              <a:schemeClr val="tx1">
                <a:lumMod val="75000"/>
              </a:schemeClr>
            </a:solidFill>
            <a:prstDash val="solid"/>
          </a:ln>
          <a:effectLst>
            <a:softEdge rad="0"/>
          </a:effectLst>
        </p:spPr>
      </p:sp>
      <p:sp>
        <p:nvSpPr>
          <p:cNvPr id="8" name="Rectangle 7"/>
          <p:cNvSpPr/>
          <p:nvPr/>
        </p:nvSpPr>
        <p:spPr>
          <a:xfrm>
            <a:off x="371856" y="374904"/>
            <a:ext cx="11448288" cy="6108192"/>
          </a:xfrm>
          <a:prstGeom prst="rect">
            <a:avLst/>
          </a:prstGeom>
          <a:solidFill>
            <a:schemeClr val="bg2"/>
          </a:solidFill>
          <a:ln w="6350" cap="sq" cmpd="sng" algn="ctr">
            <a:noFill/>
            <a:prstDash val="solid"/>
            <a:miter lim="800000"/>
          </a:ln>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389464" y="6214535"/>
            <a:ext cx="2743200" cy="256032"/>
          </a:xfrm>
          <a:prstGeom prst="rect">
            <a:avLst/>
          </a:prstGeom>
        </p:spPr>
        <p:txBody>
          <a:bodyPr vert="horz" lIns="91440" tIns="45720" rIns="91440" bIns="45720" rtlCol="0" anchor="b"/>
          <a:lstStyle>
            <a:lvl1pPr algn="l">
              <a:defRPr sz="1000">
                <a:solidFill>
                  <a:schemeClr val="bg2"/>
                </a:solidFill>
              </a:defRPr>
            </a:lvl1pPr>
          </a:lstStyle>
          <a:p>
            <a:fld id="{273B37B0-7EDE-4A86-A8A9-9C51F34018E7}" type="datetimeFigureOut">
              <a:rPr lang="fr-FR" smtClean="0"/>
              <a:t>30/11/2018</a:t>
            </a:fld>
            <a:endParaRPr lang="fr-FR"/>
          </a:p>
        </p:txBody>
      </p:sp>
      <p:sp>
        <p:nvSpPr>
          <p:cNvPr id="5" name="Footer Placeholder 4"/>
          <p:cNvSpPr>
            <a:spLocks noGrp="1"/>
          </p:cNvSpPr>
          <p:nvPr>
            <p:ph type="ftr" sz="quarter" idx="3"/>
          </p:nvPr>
        </p:nvSpPr>
        <p:spPr>
          <a:xfrm>
            <a:off x="3489960" y="6214535"/>
            <a:ext cx="5212080" cy="256032"/>
          </a:xfrm>
          <a:prstGeom prst="rect">
            <a:avLst/>
          </a:prstGeom>
        </p:spPr>
        <p:txBody>
          <a:bodyPr vert="horz" lIns="91440" tIns="45720" rIns="91440" bIns="45720" rtlCol="0" anchor="b"/>
          <a:lstStyle>
            <a:lvl1pPr algn="ctr">
              <a:defRPr sz="1000">
                <a:solidFill>
                  <a:schemeClr val="bg2"/>
                </a:solidFill>
              </a:defRPr>
            </a:lvl1pPr>
          </a:lstStyle>
          <a:p>
            <a:endParaRPr lang="fr-FR"/>
          </a:p>
        </p:txBody>
      </p:sp>
      <p:sp>
        <p:nvSpPr>
          <p:cNvPr id="6" name="Slide Number Placeholder 5"/>
          <p:cNvSpPr>
            <a:spLocks noGrp="1"/>
          </p:cNvSpPr>
          <p:nvPr>
            <p:ph type="sldNum" sz="quarter" idx="4"/>
          </p:nvPr>
        </p:nvSpPr>
        <p:spPr>
          <a:xfrm>
            <a:off x="10348535" y="6214535"/>
            <a:ext cx="1463040" cy="256032"/>
          </a:xfrm>
          <a:prstGeom prst="rect">
            <a:avLst/>
          </a:prstGeom>
        </p:spPr>
        <p:txBody>
          <a:bodyPr vert="horz" lIns="91440" tIns="45720" rIns="91440" bIns="45720" rtlCol="0" anchor="b"/>
          <a:lstStyle>
            <a:lvl1pPr algn="r">
              <a:defRPr sz="1000">
                <a:solidFill>
                  <a:schemeClr val="bg2"/>
                </a:solidFill>
              </a:defRPr>
            </a:lvl1pPr>
          </a:lstStyle>
          <a:p>
            <a:fld id="{D45BCC14-8C17-4BE4-8B5B-821C33C07A0D}" type="slidenum">
              <a:rPr lang="fr-FR" smtClean="0"/>
              <a:t>‹N°›</a:t>
            </a:fld>
            <a:endParaRPr lang="fr-FR"/>
          </a:p>
        </p:txBody>
      </p:sp>
    </p:spTree>
    <p:extLst>
      <p:ext uri="{BB962C8B-B14F-4D97-AF65-F5344CB8AC3E}">
        <p14:creationId xmlns:p14="http://schemas.microsoft.com/office/powerpoint/2010/main" val="1177057653"/>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lang="en-US" sz="4800" kern="1200" cap="none" spc="0" baseline="0" dirty="0">
          <a:solidFill>
            <a:schemeClr val="tx1"/>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2">
            <a:lumMod val="60000"/>
            <a:lumOff val="40000"/>
          </a:schemeClr>
        </a:buClr>
        <a:buFont typeface="Arial" pitchFamily="34"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2">
            <a:lumMod val="60000"/>
            <a:lumOff val="40000"/>
          </a:schemeClr>
        </a:buClr>
        <a:buFont typeface="Arial" pitchFamily="34"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2">
            <a:lumMod val="60000"/>
            <a:lumOff val="40000"/>
          </a:schemeClr>
        </a:buClr>
        <a:buFont typeface="Arial" pitchFamily="34"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2">
            <a:lumMod val="60000"/>
            <a:lumOff val="40000"/>
          </a:schemeClr>
        </a:buClr>
        <a:buFont typeface="Arial" pitchFamily="34"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2">
            <a:lumMod val="60000"/>
            <a:lumOff val="40000"/>
          </a:schemeClr>
        </a:buClr>
        <a:buFont typeface="Arial" pitchFamily="34"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2">
            <a:lumMod val="60000"/>
            <a:lumOff val="40000"/>
          </a:schemeClr>
        </a:buClr>
        <a:buFont typeface="Arial" pitchFamily="34" charset="0"/>
        <a:buChar char="•"/>
        <a:defRPr sz="1400" kern="1200">
          <a:solidFill>
            <a:schemeClr val="bg1"/>
          </a:solidFill>
          <a:latin typeface="+mn-lt"/>
          <a:ea typeface="+mn-ea"/>
          <a:cs typeface="+mn-cs"/>
        </a:defRPr>
      </a:lvl6pPr>
      <a:lvl7pPr marL="1900000" indent="-228600" algn="l" defTabSz="914400" rtl="0" eaLnBrk="1" latinLnBrk="0" hangingPunct="1">
        <a:lnSpc>
          <a:spcPct val="100000"/>
        </a:lnSpc>
        <a:spcBef>
          <a:spcPts val="500"/>
        </a:spcBef>
        <a:buClr>
          <a:schemeClr val="tx2">
            <a:lumMod val="60000"/>
            <a:lumOff val="40000"/>
          </a:schemeClr>
        </a:buClr>
        <a:buFont typeface="Arial" pitchFamily="34" charset="0"/>
        <a:buChar char="•"/>
        <a:defRPr sz="1400" kern="1200">
          <a:solidFill>
            <a:schemeClr val="bg1"/>
          </a:solidFill>
          <a:latin typeface="+mn-lt"/>
          <a:ea typeface="+mn-ea"/>
          <a:cs typeface="+mn-cs"/>
        </a:defRPr>
      </a:lvl7pPr>
      <a:lvl8pPr marL="2200000" indent="-228600" algn="l" defTabSz="914400" rtl="0" eaLnBrk="1" latinLnBrk="0" hangingPunct="1">
        <a:lnSpc>
          <a:spcPct val="100000"/>
        </a:lnSpc>
        <a:spcBef>
          <a:spcPts val="500"/>
        </a:spcBef>
        <a:buClr>
          <a:schemeClr val="tx2">
            <a:lumMod val="60000"/>
            <a:lumOff val="40000"/>
          </a:schemeClr>
        </a:buClr>
        <a:buFont typeface="Arial" pitchFamily="34" charset="0"/>
        <a:buChar char="•"/>
        <a:defRPr sz="1400" kern="1200">
          <a:solidFill>
            <a:schemeClr val="bg1"/>
          </a:solidFill>
          <a:latin typeface="+mn-lt"/>
          <a:ea typeface="+mn-ea"/>
          <a:cs typeface="+mn-cs"/>
        </a:defRPr>
      </a:lvl8pPr>
      <a:lvl9pPr marL="2500000" indent="-228600" algn="l" defTabSz="914400" rtl="0" eaLnBrk="1" latinLnBrk="0" hangingPunct="1">
        <a:lnSpc>
          <a:spcPct val="100000"/>
        </a:lnSpc>
        <a:spcBef>
          <a:spcPts val="500"/>
        </a:spcBef>
        <a:buClr>
          <a:schemeClr val="tx2">
            <a:lumMod val="60000"/>
            <a:lumOff val="40000"/>
          </a:schemeClr>
        </a:buClr>
        <a:buFont typeface="Arial" pitchFamily="34" charset="0"/>
        <a:buChar char="•"/>
        <a:defRPr sz="1400" kern="1200">
          <a:solidFill>
            <a:schemeClr val="bg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7" Type="http://schemas.openxmlformats.org/officeDocument/2006/relationships/image" Target="../media/image24.jpeg"/><Relationship Id="rId2" Type="http://schemas.openxmlformats.org/officeDocument/2006/relationships/image" Target="../media/image19.pn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r>
              <a:rPr lang="fr-FR" dirty="0"/>
              <a:t>En forêt…</a:t>
            </a:r>
          </a:p>
        </p:txBody>
      </p:sp>
      <p:sp>
        <p:nvSpPr>
          <p:cNvPr id="3" name="Sous-titre 2"/>
          <p:cNvSpPr>
            <a:spLocks noGrp="1"/>
          </p:cNvSpPr>
          <p:nvPr>
            <p:ph type="subTitle" idx="1"/>
          </p:nvPr>
        </p:nvSpPr>
        <p:spPr/>
        <p:txBody>
          <a:bodyPr/>
          <a:lstStyle/>
          <a:p>
            <a:r>
              <a:rPr lang="fr-FR" dirty="0"/>
              <a:t>Vendredi 30 novembre 2018</a:t>
            </a:r>
          </a:p>
        </p:txBody>
      </p:sp>
    </p:spTree>
    <p:extLst>
      <p:ext uri="{BB962C8B-B14F-4D97-AF65-F5344CB8AC3E}">
        <p14:creationId xmlns:p14="http://schemas.microsoft.com/office/powerpoint/2010/main" val="14771617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Les arbres de Franche-Comté</a:t>
            </a:r>
          </a:p>
        </p:txBody>
      </p:sp>
      <p:sp>
        <p:nvSpPr>
          <p:cNvPr id="3" name="Espace réservé du contenu 2"/>
          <p:cNvSpPr>
            <a:spLocks noGrp="1"/>
          </p:cNvSpPr>
          <p:nvPr>
            <p:ph idx="1"/>
          </p:nvPr>
        </p:nvSpPr>
        <p:spPr/>
        <p:txBody>
          <a:bodyPr/>
          <a:lstStyle/>
          <a:p>
            <a:r>
              <a:rPr lang="fr-FR" sz="2400" dirty="0"/>
              <a:t>La région représente un espace boisé important très riche et varié en espèces du fait de la forte pluviométrie, des types de sol, de la présence de montagnes sur une grande partie de la surface .</a:t>
            </a:r>
            <a:br>
              <a:rPr lang="fr-FR" dirty="0"/>
            </a:br>
            <a:br>
              <a:rPr lang="fr-FR" dirty="0"/>
            </a:br>
            <a:br>
              <a:rPr lang="fr-FR" dirty="0"/>
            </a:br>
            <a:endParaRPr lang="fr-FR" dirty="0"/>
          </a:p>
        </p:txBody>
      </p:sp>
    </p:spTree>
    <p:extLst>
      <p:ext uri="{BB962C8B-B14F-4D97-AF65-F5344CB8AC3E}">
        <p14:creationId xmlns:p14="http://schemas.microsoft.com/office/powerpoint/2010/main" val="11834031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Le chêne</a:t>
            </a:r>
          </a:p>
        </p:txBody>
      </p:sp>
      <p:pic>
        <p:nvPicPr>
          <p:cNvPr id="4" name="Espace réservé du contenu 3"/>
          <p:cNvPicPr>
            <a:picLocks noGrp="1" noChangeAspect="1"/>
          </p:cNvPicPr>
          <p:nvPr>
            <p:ph idx="1"/>
          </p:nvPr>
        </p:nvPicPr>
        <p:blipFill>
          <a:blip r:embed="rId2"/>
          <a:stretch>
            <a:fillRect/>
          </a:stretch>
        </p:blipFill>
        <p:spPr>
          <a:xfrm>
            <a:off x="1276897" y="2014194"/>
            <a:ext cx="4254837" cy="3932237"/>
          </a:xfrm>
          <a:prstGeom prst="rect">
            <a:avLst/>
          </a:prstGeom>
        </p:spPr>
      </p:pic>
      <p:sp>
        <p:nvSpPr>
          <p:cNvPr id="5" name="ZoneTexte 4"/>
          <p:cNvSpPr txBox="1"/>
          <p:nvPr/>
        </p:nvSpPr>
        <p:spPr>
          <a:xfrm>
            <a:off x="6478073" y="2318197"/>
            <a:ext cx="4647127" cy="707886"/>
          </a:xfrm>
          <a:prstGeom prst="rect">
            <a:avLst/>
          </a:prstGeom>
          <a:noFill/>
        </p:spPr>
        <p:txBody>
          <a:bodyPr wrap="square" rtlCol="0">
            <a:spAutoFit/>
          </a:bodyPr>
          <a:lstStyle/>
          <a:p>
            <a:r>
              <a:rPr lang="fr-FR" sz="2000" dirty="0"/>
              <a:t>Grand arbre à feuilles lobées, son fruit est un gland</a:t>
            </a:r>
          </a:p>
        </p:txBody>
      </p:sp>
      <p:pic>
        <p:nvPicPr>
          <p:cNvPr id="6" name="Image 5">
            <a:extLst>
              <a:ext uri="{FF2B5EF4-FFF2-40B4-BE49-F238E27FC236}">
                <a16:creationId xmlns:a16="http://schemas.microsoft.com/office/drawing/2014/main" id="{D0088AA6-E3CD-4592-82C2-241D181A296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12980" y="3796057"/>
            <a:ext cx="1047750" cy="1047750"/>
          </a:xfrm>
          <a:prstGeom prst="rect">
            <a:avLst/>
          </a:prstGeom>
        </p:spPr>
      </p:pic>
    </p:spTree>
    <p:extLst>
      <p:ext uri="{BB962C8B-B14F-4D97-AF65-F5344CB8AC3E}">
        <p14:creationId xmlns:p14="http://schemas.microsoft.com/office/powerpoint/2010/main" val="10560139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Le hêtre</a:t>
            </a:r>
          </a:p>
        </p:txBody>
      </p:sp>
      <p:sp>
        <p:nvSpPr>
          <p:cNvPr id="3" name="Espace réservé du contenu 2"/>
          <p:cNvSpPr>
            <a:spLocks noGrp="1"/>
          </p:cNvSpPr>
          <p:nvPr>
            <p:ph idx="1"/>
          </p:nvPr>
        </p:nvSpPr>
        <p:spPr>
          <a:xfrm>
            <a:off x="1066800" y="1845542"/>
            <a:ext cx="10058400" cy="3931920"/>
          </a:xfrm>
        </p:spPr>
        <p:txBody>
          <a:bodyPr/>
          <a:lstStyle/>
          <a:p>
            <a:r>
              <a:rPr lang="fr-FR" dirty="0"/>
              <a:t>Le hêtre est l'arbre le plus </a:t>
            </a:r>
            <a:r>
              <a:rPr lang="fr-FR" dirty="0" err="1"/>
              <a:t>courant,il</a:t>
            </a:r>
            <a:r>
              <a:rPr lang="fr-FR" dirty="0"/>
              <a:t> occupe de vastes espaces en campagne et s'adapte aussi à la montagne ,résiste à de très basses températures.</a:t>
            </a:r>
            <a:br>
              <a:rPr lang="fr-FR" dirty="0"/>
            </a:br>
            <a:r>
              <a:rPr lang="fr-FR" dirty="0"/>
              <a:t>Il est utilisé pour le chauffage en particulier.</a:t>
            </a:r>
          </a:p>
        </p:txBody>
      </p:sp>
      <p:pic>
        <p:nvPicPr>
          <p:cNvPr id="4" name="Image 3"/>
          <p:cNvPicPr>
            <a:picLocks noChangeAspect="1"/>
          </p:cNvPicPr>
          <p:nvPr/>
        </p:nvPicPr>
        <p:blipFill>
          <a:blip r:embed="rId2"/>
          <a:stretch>
            <a:fillRect/>
          </a:stretch>
        </p:blipFill>
        <p:spPr>
          <a:xfrm>
            <a:off x="3721994" y="2918462"/>
            <a:ext cx="4353060" cy="3223524"/>
          </a:xfrm>
          <a:prstGeom prst="rect">
            <a:avLst/>
          </a:prstGeom>
        </p:spPr>
      </p:pic>
      <p:sp>
        <p:nvSpPr>
          <p:cNvPr id="6" name="ZoneTexte 5">
            <a:extLst>
              <a:ext uri="{FF2B5EF4-FFF2-40B4-BE49-F238E27FC236}">
                <a16:creationId xmlns:a16="http://schemas.microsoft.com/office/drawing/2014/main" id="{2E263066-5250-4AF1-B8EB-FEAA6807CCD8}"/>
              </a:ext>
            </a:extLst>
          </p:cNvPr>
          <p:cNvSpPr txBox="1"/>
          <p:nvPr/>
        </p:nvSpPr>
        <p:spPr>
          <a:xfrm>
            <a:off x="8941293" y="3442170"/>
            <a:ext cx="2379177" cy="646331"/>
          </a:xfrm>
          <a:prstGeom prst="rect">
            <a:avLst/>
          </a:prstGeom>
          <a:noFill/>
        </p:spPr>
        <p:txBody>
          <a:bodyPr wrap="none" rtlCol="0">
            <a:spAutoFit/>
          </a:bodyPr>
          <a:lstStyle/>
          <a:p>
            <a:r>
              <a:rPr lang="fr-FR" dirty="0"/>
              <a:t>Le fruit du hêtre est </a:t>
            </a:r>
          </a:p>
          <a:p>
            <a:r>
              <a:rPr lang="fr-FR" dirty="0"/>
              <a:t>La faine</a:t>
            </a:r>
          </a:p>
        </p:txBody>
      </p:sp>
      <p:pic>
        <p:nvPicPr>
          <p:cNvPr id="8" name="Image 7">
            <a:extLst>
              <a:ext uri="{FF2B5EF4-FFF2-40B4-BE49-F238E27FC236}">
                <a16:creationId xmlns:a16="http://schemas.microsoft.com/office/drawing/2014/main" id="{09C5D9AC-24EF-40CD-BE03-0CA9C2C165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99730" y="4497250"/>
            <a:ext cx="1703508" cy="1280212"/>
          </a:xfrm>
          <a:prstGeom prst="rect">
            <a:avLst/>
          </a:prstGeom>
        </p:spPr>
      </p:pic>
    </p:spTree>
    <p:extLst>
      <p:ext uri="{BB962C8B-B14F-4D97-AF65-F5344CB8AC3E}">
        <p14:creationId xmlns:p14="http://schemas.microsoft.com/office/powerpoint/2010/main" val="40972072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Arbre remarquable St Maurice</a:t>
            </a:r>
          </a:p>
        </p:txBody>
      </p:sp>
      <p:pic>
        <p:nvPicPr>
          <p:cNvPr id="4" name="Espace réservé du contenu 3"/>
          <p:cNvPicPr>
            <a:picLocks noGrp="1" noChangeAspect="1"/>
          </p:cNvPicPr>
          <p:nvPr>
            <p:ph idx="1"/>
          </p:nvPr>
        </p:nvPicPr>
        <p:blipFill>
          <a:blip r:embed="rId2"/>
          <a:stretch>
            <a:fillRect/>
          </a:stretch>
        </p:blipFill>
        <p:spPr>
          <a:xfrm>
            <a:off x="860738" y="2014194"/>
            <a:ext cx="2667000" cy="3495675"/>
          </a:xfrm>
          <a:prstGeom prst="rect">
            <a:avLst/>
          </a:prstGeom>
        </p:spPr>
      </p:pic>
      <p:sp>
        <p:nvSpPr>
          <p:cNvPr id="5" name="Rectangle 4"/>
          <p:cNvSpPr/>
          <p:nvPr/>
        </p:nvSpPr>
        <p:spPr>
          <a:xfrm>
            <a:off x="2343955" y="2910625"/>
            <a:ext cx="6078828" cy="2677656"/>
          </a:xfrm>
          <a:prstGeom prst="rect">
            <a:avLst/>
          </a:prstGeom>
        </p:spPr>
        <p:txBody>
          <a:bodyPr wrap="square">
            <a:spAutoFit/>
          </a:bodyPr>
          <a:lstStyle/>
          <a:p>
            <a:pPr algn="ctr"/>
            <a:r>
              <a:rPr lang="fr-FR" sz="2400" b="1" dirty="0">
                <a:latin typeface="Trebuchet MS" panose="020B0603020202020204" pitchFamily="34" charset="0"/>
              </a:rPr>
              <a:t>Le Foyard de la Varde</a:t>
            </a:r>
            <a:r>
              <a:rPr lang="fr-FR" sz="2400" dirty="0"/>
              <a:t> </a:t>
            </a:r>
          </a:p>
          <a:p>
            <a:pPr algn="ctr"/>
            <a:r>
              <a:rPr lang="fr-FR" sz="2400" b="1" dirty="0">
                <a:latin typeface="Trebuchet MS" panose="020B0603020202020204" pitchFamily="34" charset="0"/>
              </a:rPr>
              <a:t>(hêtre)</a:t>
            </a:r>
            <a:r>
              <a:rPr lang="fr-FR" sz="2400" dirty="0"/>
              <a:t> </a:t>
            </a:r>
          </a:p>
          <a:p>
            <a:pPr algn="ctr"/>
            <a:r>
              <a:rPr lang="fr-FR" sz="2400" dirty="0"/>
              <a:t>  </a:t>
            </a:r>
          </a:p>
          <a:p>
            <a:pPr algn="ctr"/>
            <a:r>
              <a:rPr lang="fr-FR" sz="2400" b="1" dirty="0">
                <a:latin typeface="Trebuchet MS" panose="020B0603020202020204" pitchFamily="34" charset="0"/>
              </a:rPr>
              <a:t> + de 200 ans</a:t>
            </a:r>
            <a:r>
              <a:rPr lang="fr-FR" sz="2400" dirty="0"/>
              <a:t> </a:t>
            </a:r>
          </a:p>
          <a:p>
            <a:pPr algn="ctr"/>
            <a:r>
              <a:rPr lang="fr-FR" sz="2400" b="1" dirty="0">
                <a:latin typeface="Trebuchet MS" panose="020B0603020202020204" pitchFamily="34" charset="0"/>
              </a:rPr>
              <a:t>3,70 m de circonférence</a:t>
            </a:r>
          </a:p>
          <a:p>
            <a:pPr algn="ctr"/>
            <a:r>
              <a:rPr lang="fr-FR" sz="2400" b="1" dirty="0">
                <a:latin typeface="Trebuchet MS" panose="020B0603020202020204" pitchFamily="34" charset="0"/>
              </a:rPr>
              <a:t>(mesure du tour du tronc)</a:t>
            </a:r>
            <a:r>
              <a:rPr lang="fr-FR" sz="2400" dirty="0"/>
              <a:t> </a:t>
            </a:r>
          </a:p>
          <a:p>
            <a:pPr algn="ctr"/>
            <a:r>
              <a:rPr lang="fr-FR" sz="2400" b="1" dirty="0">
                <a:latin typeface="Trebuchet MS" panose="020B0603020202020204" pitchFamily="34" charset="0"/>
              </a:rPr>
              <a:t>1,18 m de diamètre.</a:t>
            </a:r>
            <a:r>
              <a:rPr lang="fr-FR" sz="2400" dirty="0"/>
              <a:t> </a:t>
            </a:r>
            <a:endParaRPr lang="fr-FR" sz="2400" dirty="0">
              <a:effectLst/>
            </a:endParaRPr>
          </a:p>
        </p:txBody>
      </p:sp>
      <p:pic>
        <p:nvPicPr>
          <p:cNvPr id="6" name="Image 5"/>
          <p:cNvPicPr>
            <a:picLocks noChangeAspect="1"/>
          </p:cNvPicPr>
          <p:nvPr/>
        </p:nvPicPr>
        <p:blipFill>
          <a:blip r:embed="rId3"/>
          <a:stretch>
            <a:fillRect/>
          </a:stretch>
        </p:blipFill>
        <p:spPr>
          <a:xfrm>
            <a:off x="7206601" y="1848754"/>
            <a:ext cx="4410143" cy="3826556"/>
          </a:xfrm>
          <a:prstGeom prst="rect">
            <a:avLst/>
          </a:prstGeom>
        </p:spPr>
      </p:pic>
    </p:spTree>
    <p:extLst>
      <p:ext uri="{BB962C8B-B14F-4D97-AF65-F5344CB8AC3E}">
        <p14:creationId xmlns:p14="http://schemas.microsoft.com/office/powerpoint/2010/main" val="37723900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Le frêne</a:t>
            </a:r>
          </a:p>
        </p:txBody>
      </p:sp>
      <p:sp>
        <p:nvSpPr>
          <p:cNvPr id="3" name="Espace réservé du contenu 2"/>
          <p:cNvSpPr>
            <a:spLocks noGrp="1"/>
          </p:cNvSpPr>
          <p:nvPr>
            <p:ph idx="1"/>
          </p:nvPr>
        </p:nvSpPr>
        <p:spPr/>
        <p:txBody>
          <a:bodyPr/>
          <a:lstStyle/>
          <a:p>
            <a:r>
              <a:rPr lang="fr-FR" dirty="0"/>
              <a:t>Le </a:t>
            </a:r>
            <a:r>
              <a:rPr lang="fr-FR" dirty="0" err="1"/>
              <a:t>frène</a:t>
            </a:r>
            <a:r>
              <a:rPr lang="fr-FR" dirty="0"/>
              <a:t> très présent dans les sols calcaires du Doubs a toujours été recherché pour la menuiserie, et servait de fourrage pour l'alimentation des bovins dans le cas de sècheresse.</a:t>
            </a:r>
          </a:p>
        </p:txBody>
      </p:sp>
      <p:pic>
        <p:nvPicPr>
          <p:cNvPr id="5" name="Image 4"/>
          <p:cNvPicPr>
            <a:picLocks noChangeAspect="1"/>
          </p:cNvPicPr>
          <p:nvPr/>
        </p:nvPicPr>
        <p:blipFill>
          <a:blip r:embed="rId2"/>
          <a:stretch>
            <a:fillRect/>
          </a:stretch>
        </p:blipFill>
        <p:spPr>
          <a:xfrm>
            <a:off x="3849710" y="2775671"/>
            <a:ext cx="3632915" cy="3259369"/>
          </a:xfrm>
          <a:prstGeom prst="rect">
            <a:avLst/>
          </a:prstGeom>
        </p:spPr>
      </p:pic>
      <p:pic>
        <p:nvPicPr>
          <p:cNvPr id="1026" name="Picture 2" descr="Résultat d’images pour fruit du frêne">
            <a:extLst>
              <a:ext uri="{FF2B5EF4-FFF2-40B4-BE49-F238E27FC236}">
                <a16:creationId xmlns:a16="http://schemas.microsoft.com/office/drawing/2014/main" id="{88AB0488-E0E4-4A78-9983-3ECFE4F058C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58701" y="3828912"/>
            <a:ext cx="2238375" cy="16859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13677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L’épicéa</a:t>
            </a:r>
          </a:p>
        </p:txBody>
      </p:sp>
      <p:sp>
        <p:nvSpPr>
          <p:cNvPr id="3" name="Espace réservé du contenu 2"/>
          <p:cNvSpPr>
            <a:spLocks noGrp="1"/>
          </p:cNvSpPr>
          <p:nvPr>
            <p:ph idx="1"/>
          </p:nvPr>
        </p:nvSpPr>
        <p:spPr/>
        <p:txBody>
          <a:bodyPr/>
          <a:lstStyle/>
          <a:p>
            <a:r>
              <a:rPr lang="fr-FR" dirty="0"/>
              <a:t>L'épicéa occupe de vastes espaces, espèce exploitée pour la menuiserie et la charpente.</a:t>
            </a:r>
          </a:p>
        </p:txBody>
      </p:sp>
      <p:pic>
        <p:nvPicPr>
          <p:cNvPr id="4" name="Image 3"/>
          <p:cNvPicPr>
            <a:picLocks noChangeAspect="1"/>
          </p:cNvPicPr>
          <p:nvPr/>
        </p:nvPicPr>
        <p:blipFill>
          <a:blip r:embed="rId2"/>
          <a:stretch>
            <a:fillRect/>
          </a:stretch>
        </p:blipFill>
        <p:spPr>
          <a:xfrm>
            <a:off x="3905787" y="2551748"/>
            <a:ext cx="3690503" cy="3572218"/>
          </a:xfrm>
          <a:prstGeom prst="rect">
            <a:avLst/>
          </a:prstGeom>
        </p:spPr>
      </p:pic>
      <p:pic>
        <p:nvPicPr>
          <p:cNvPr id="6" name="Image 5">
            <a:extLst>
              <a:ext uri="{FF2B5EF4-FFF2-40B4-BE49-F238E27FC236}">
                <a16:creationId xmlns:a16="http://schemas.microsoft.com/office/drawing/2014/main" id="{BEF75CD6-9CD9-4C69-AA58-D7823F6A45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64860" y="3672396"/>
            <a:ext cx="1228725" cy="1981200"/>
          </a:xfrm>
          <a:prstGeom prst="rect">
            <a:avLst/>
          </a:prstGeom>
        </p:spPr>
      </p:pic>
    </p:spTree>
    <p:extLst>
      <p:ext uri="{BB962C8B-B14F-4D97-AF65-F5344CB8AC3E}">
        <p14:creationId xmlns:p14="http://schemas.microsoft.com/office/powerpoint/2010/main" val="30378517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Le charme</a:t>
            </a:r>
          </a:p>
        </p:txBody>
      </p:sp>
      <p:sp>
        <p:nvSpPr>
          <p:cNvPr id="3" name="Espace réservé du contenu 2"/>
          <p:cNvSpPr>
            <a:spLocks noGrp="1"/>
          </p:cNvSpPr>
          <p:nvPr>
            <p:ph idx="1"/>
          </p:nvPr>
        </p:nvSpPr>
        <p:spPr/>
        <p:txBody>
          <a:bodyPr/>
          <a:lstStyle/>
          <a:p>
            <a:r>
              <a:rPr lang="fr-FR" dirty="0"/>
              <a:t>Le charme est beaucoup présent dans les forets , c'est un très bon bois de chauffage.</a:t>
            </a:r>
          </a:p>
          <a:p>
            <a:endParaRPr lang="fr-FR" dirty="0"/>
          </a:p>
        </p:txBody>
      </p:sp>
      <p:pic>
        <p:nvPicPr>
          <p:cNvPr id="4" name="Image 3"/>
          <p:cNvPicPr>
            <a:picLocks noChangeAspect="1"/>
          </p:cNvPicPr>
          <p:nvPr/>
        </p:nvPicPr>
        <p:blipFill>
          <a:blip r:embed="rId2"/>
          <a:stretch>
            <a:fillRect/>
          </a:stretch>
        </p:blipFill>
        <p:spPr>
          <a:xfrm>
            <a:off x="3670815" y="2484043"/>
            <a:ext cx="3966358" cy="3893950"/>
          </a:xfrm>
          <a:prstGeom prst="rect">
            <a:avLst/>
          </a:prstGeom>
        </p:spPr>
      </p:pic>
      <p:pic>
        <p:nvPicPr>
          <p:cNvPr id="6" name="Image 5">
            <a:extLst>
              <a:ext uri="{FF2B5EF4-FFF2-40B4-BE49-F238E27FC236}">
                <a16:creationId xmlns:a16="http://schemas.microsoft.com/office/drawing/2014/main" id="{5B081A4B-14D7-4732-805E-8EF915EA37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401453" y="3398756"/>
            <a:ext cx="1521272" cy="2394350"/>
          </a:xfrm>
          <a:prstGeom prst="rect">
            <a:avLst/>
          </a:prstGeom>
        </p:spPr>
      </p:pic>
    </p:spTree>
    <p:extLst>
      <p:ext uri="{BB962C8B-B14F-4D97-AF65-F5344CB8AC3E}">
        <p14:creationId xmlns:p14="http://schemas.microsoft.com/office/powerpoint/2010/main" val="35235672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Le bouleau</a:t>
            </a:r>
          </a:p>
        </p:txBody>
      </p:sp>
      <p:pic>
        <p:nvPicPr>
          <p:cNvPr id="4" name="Espace réservé du contenu 3"/>
          <p:cNvPicPr>
            <a:picLocks noGrp="1" noChangeAspect="1"/>
          </p:cNvPicPr>
          <p:nvPr>
            <p:ph idx="1"/>
          </p:nvPr>
        </p:nvPicPr>
        <p:blipFill>
          <a:blip r:embed="rId2"/>
          <a:stretch>
            <a:fillRect/>
          </a:stretch>
        </p:blipFill>
        <p:spPr>
          <a:xfrm>
            <a:off x="1532721" y="2194338"/>
            <a:ext cx="4438650" cy="3467100"/>
          </a:xfrm>
          <a:prstGeom prst="rect">
            <a:avLst/>
          </a:prstGeom>
        </p:spPr>
      </p:pic>
      <p:sp>
        <p:nvSpPr>
          <p:cNvPr id="5" name="Rectangle 4"/>
          <p:cNvSpPr/>
          <p:nvPr/>
        </p:nvSpPr>
        <p:spPr>
          <a:xfrm>
            <a:off x="5974973" y="1772277"/>
            <a:ext cx="5808000" cy="1015663"/>
          </a:xfrm>
          <a:prstGeom prst="rect">
            <a:avLst/>
          </a:prstGeom>
        </p:spPr>
        <p:txBody>
          <a:bodyPr wrap="none">
            <a:spAutoFit/>
          </a:bodyPr>
          <a:lstStyle/>
          <a:p>
            <a:r>
              <a:rPr lang="fr-FR" sz="2000" dirty="0"/>
              <a:t>Le bouleau absorbe et évapore beaucoup</a:t>
            </a:r>
          </a:p>
          <a:p>
            <a:r>
              <a:rPr lang="fr-FR" sz="2000" dirty="0"/>
              <a:t> d'eau.</a:t>
            </a:r>
          </a:p>
          <a:p>
            <a:r>
              <a:rPr lang="fr-FR" sz="2000" dirty="0"/>
              <a:t>L’écorce du bouleau est un bon combustible</a:t>
            </a:r>
          </a:p>
        </p:txBody>
      </p:sp>
      <p:pic>
        <p:nvPicPr>
          <p:cNvPr id="6" name="Image 5">
            <a:extLst>
              <a:ext uri="{FF2B5EF4-FFF2-40B4-BE49-F238E27FC236}">
                <a16:creationId xmlns:a16="http://schemas.microsoft.com/office/drawing/2014/main" id="{2DAA496D-B543-48DB-8AEF-D3716CC2775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64573" y="3285833"/>
            <a:ext cx="1828800" cy="2718816"/>
          </a:xfrm>
          <a:prstGeom prst="rect">
            <a:avLst/>
          </a:prstGeom>
        </p:spPr>
      </p:pic>
    </p:spTree>
    <p:extLst>
      <p:ext uri="{BB962C8B-B14F-4D97-AF65-F5344CB8AC3E}">
        <p14:creationId xmlns:p14="http://schemas.microsoft.com/office/powerpoint/2010/main" val="589233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28163" y="706988"/>
            <a:ext cx="10058400" cy="1371600"/>
          </a:xfrm>
        </p:spPr>
        <p:txBody>
          <a:bodyPr/>
          <a:lstStyle/>
          <a:p>
            <a:r>
              <a:rPr lang="fr-FR" dirty="0"/>
              <a:t>Le merisier</a:t>
            </a:r>
          </a:p>
        </p:txBody>
      </p:sp>
      <p:pic>
        <p:nvPicPr>
          <p:cNvPr id="4" name="Espace réservé du contenu 3"/>
          <p:cNvPicPr>
            <a:picLocks noGrp="1" noChangeAspect="1"/>
          </p:cNvPicPr>
          <p:nvPr>
            <p:ph idx="1"/>
          </p:nvPr>
        </p:nvPicPr>
        <p:blipFill>
          <a:blip r:embed="rId2"/>
          <a:stretch>
            <a:fillRect/>
          </a:stretch>
        </p:blipFill>
        <p:spPr>
          <a:xfrm>
            <a:off x="1893195" y="2189452"/>
            <a:ext cx="2946714" cy="3425737"/>
          </a:xfrm>
          <a:prstGeom prst="rect">
            <a:avLst/>
          </a:prstGeom>
        </p:spPr>
      </p:pic>
      <p:sp>
        <p:nvSpPr>
          <p:cNvPr id="5" name="Rectangle 4"/>
          <p:cNvSpPr/>
          <p:nvPr/>
        </p:nvSpPr>
        <p:spPr>
          <a:xfrm>
            <a:off x="5169888" y="1119300"/>
            <a:ext cx="6096000" cy="2246769"/>
          </a:xfrm>
          <a:prstGeom prst="rect">
            <a:avLst/>
          </a:prstGeom>
        </p:spPr>
        <p:txBody>
          <a:bodyPr>
            <a:spAutoFit/>
          </a:bodyPr>
          <a:lstStyle/>
          <a:p>
            <a:r>
              <a:rPr lang="fr-FR" sz="2000" dirty="0"/>
              <a:t>Cerisier sauvage ou Prunus avium. Arbre forestier qui appartient à la famille des rosacées. Il peut mesurer plus de 15 mètres de hauteur et pousse de façon disséminée dans les forêts. Il est apprécié pour son bois.</a:t>
            </a:r>
          </a:p>
          <a:p>
            <a:r>
              <a:rPr lang="fr-FR" sz="2000" dirty="0"/>
              <a:t>Son fruit est la </a:t>
            </a:r>
            <a:r>
              <a:rPr lang="fr-FR" sz="2000" u="sng" dirty="0"/>
              <a:t>Merise </a:t>
            </a:r>
            <a:r>
              <a:rPr lang="fr-FR" sz="2000" dirty="0"/>
              <a:t>(il ressemble à une petite cerise mais n’est pas comestible)</a:t>
            </a:r>
          </a:p>
        </p:txBody>
      </p:sp>
      <p:pic>
        <p:nvPicPr>
          <p:cNvPr id="6" name="Image 5">
            <a:extLst>
              <a:ext uri="{FF2B5EF4-FFF2-40B4-BE49-F238E27FC236}">
                <a16:creationId xmlns:a16="http://schemas.microsoft.com/office/drawing/2014/main" id="{15E29A73-3513-459E-8CC8-BB350D20F3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06090" y="3598848"/>
            <a:ext cx="2223595" cy="2362570"/>
          </a:xfrm>
          <a:prstGeom prst="rect">
            <a:avLst/>
          </a:prstGeom>
        </p:spPr>
      </p:pic>
    </p:spTree>
    <p:extLst>
      <p:ext uri="{BB962C8B-B14F-4D97-AF65-F5344CB8AC3E}">
        <p14:creationId xmlns:p14="http://schemas.microsoft.com/office/powerpoint/2010/main" val="2798516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66801" y="642594"/>
            <a:ext cx="6248400" cy="1371600"/>
          </a:xfrm>
        </p:spPr>
        <p:txBody>
          <a:bodyPr/>
          <a:lstStyle/>
          <a:p>
            <a:r>
              <a:rPr lang="fr-FR" dirty="0"/>
              <a:t>Les feuilles et épines</a:t>
            </a:r>
          </a:p>
        </p:txBody>
      </p:sp>
      <p:sp>
        <p:nvSpPr>
          <p:cNvPr id="3" name="Espace réservé du contenu 2"/>
          <p:cNvSpPr>
            <a:spLocks noGrp="1"/>
          </p:cNvSpPr>
          <p:nvPr>
            <p:ph idx="1"/>
          </p:nvPr>
        </p:nvSpPr>
        <p:spPr>
          <a:xfrm>
            <a:off x="1003300" y="3174952"/>
            <a:ext cx="1342813" cy="414381"/>
          </a:xfrm>
        </p:spPr>
        <p:txBody>
          <a:bodyPr/>
          <a:lstStyle/>
          <a:p>
            <a:r>
              <a:rPr lang="fr-FR" dirty="0"/>
              <a:t>Chêne</a:t>
            </a:r>
          </a:p>
        </p:txBody>
      </p:sp>
      <p:sp>
        <p:nvSpPr>
          <p:cNvPr id="4" name="AutoShape 2" descr="Résultat de recherche d'images pour &quot;feuilles de chêne&quot;"/>
          <p:cNvSpPr>
            <a:spLocks noChangeAspect="1" noChangeArrowheads="1"/>
          </p:cNvSpPr>
          <p:nvPr/>
        </p:nvSpPr>
        <p:spPr bwMode="auto">
          <a:xfrm>
            <a:off x="0" y="-22545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pic>
        <p:nvPicPr>
          <p:cNvPr id="5" name="Image 4"/>
          <p:cNvPicPr>
            <a:picLocks noChangeAspect="1"/>
          </p:cNvPicPr>
          <p:nvPr/>
        </p:nvPicPr>
        <p:blipFill>
          <a:blip r:embed="rId2"/>
          <a:stretch>
            <a:fillRect/>
          </a:stretch>
        </p:blipFill>
        <p:spPr>
          <a:xfrm>
            <a:off x="811435" y="3683048"/>
            <a:ext cx="1914525" cy="2390775"/>
          </a:xfrm>
          <a:prstGeom prst="rect">
            <a:avLst/>
          </a:prstGeom>
        </p:spPr>
      </p:pic>
      <p:pic>
        <p:nvPicPr>
          <p:cNvPr id="6" name="Image 5"/>
          <p:cNvPicPr>
            <a:picLocks noChangeAspect="1"/>
          </p:cNvPicPr>
          <p:nvPr/>
        </p:nvPicPr>
        <p:blipFill>
          <a:blip r:embed="rId3"/>
          <a:stretch>
            <a:fillRect/>
          </a:stretch>
        </p:blipFill>
        <p:spPr>
          <a:xfrm>
            <a:off x="3184842" y="2582217"/>
            <a:ext cx="1743075" cy="2619375"/>
          </a:xfrm>
          <a:prstGeom prst="rect">
            <a:avLst/>
          </a:prstGeom>
        </p:spPr>
      </p:pic>
      <p:pic>
        <p:nvPicPr>
          <p:cNvPr id="7" name="Image 6"/>
          <p:cNvPicPr>
            <a:picLocks noChangeAspect="1"/>
          </p:cNvPicPr>
          <p:nvPr/>
        </p:nvPicPr>
        <p:blipFill>
          <a:blip r:embed="rId4"/>
          <a:stretch>
            <a:fillRect/>
          </a:stretch>
        </p:blipFill>
        <p:spPr>
          <a:xfrm>
            <a:off x="5203129" y="3619941"/>
            <a:ext cx="2466975" cy="1847850"/>
          </a:xfrm>
          <a:prstGeom prst="rect">
            <a:avLst/>
          </a:prstGeom>
        </p:spPr>
      </p:pic>
      <p:pic>
        <p:nvPicPr>
          <p:cNvPr id="8" name="Image 7"/>
          <p:cNvPicPr>
            <a:picLocks noChangeAspect="1"/>
          </p:cNvPicPr>
          <p:nvPr/>
        </p:nvPicPr>
        <p:blipFill>
          <a:blip r:embed="rId5"/>
          <a:stretch>
            <a:fillRect/>
          </a:stretch>
        </p:blipFill>
        <p:spPr>
          <a:xfrm>
            <a:off x="9103433" y="3891904"/>
            <a:ext cx="1962150" cy="2333625"/>
          </a:xfrm>
          <a:prstGeom prst="rect">
            <a:avLst/>
          </a:prstGeom>
        </p:spPr>
      </p:pic>
      <p:pic>
        <p:nvPicPr>
          <p:cNvPr id="9" name="Image 8">
            <a:extLst>
              <a:ext uri="{FF2B5EF4-FFF2-40B4-BE49-F238E27FC236}">
                <a16:creationId xmlns:a16="http://schemas.microsoft.com/office/drawing/2014/main" id="{839BEE6E-FAD6-484E-87C7-1FE22BE23E3F}"/>
              </a:ext>
            </a:extLst>
          </p:cNvPr>
          <p:cNvPicPr>
            <a:picLocks noChangeAspect="1"/>
          </p:cNvPicPr>
          <p:nvPr/>
        </p:nvPicPr>
        <p:blipFill>
          <a:blip r:embed="rId6"/>
          <a:stretch>
            <a:fillRect/>
          </a:stretch>
        </p:blipFill>
        <p:spPr>
          <a:xfrm>
            <a:off x="7684208" y="1295400"/>
            <a:ext cx="1419225" cy="2133600"/>
          </a:xfrm>
          <a:prstGeom prst="rect">
            <a:avLst/>
          </a:prstGeom>
        </p:spPr>
      </p:pic>
      <p:pic>
        <p:nvPicPr>
          <p:cNvPr id="10" name="Image 9">
            <a:extLst>
              <a:ext uri="{FF2B5EF4-FFF2-40B4-BE49-F238E27FC236}">
                <a16:creationId xmlns:a16="http://schemas.microsoft.com/office/drawing/2014/main" id="{9E160B27-B1AB-4B82-A6D1-E815D3615A5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850192" y="1295400"/>
            <a:ext cx="1275007" cy="2046303"/>
          </a:xfrm>
          <a:prstGeom prst="rect">
            <a:avLst/>
          </a:prstGeom>
        </p:spPr>
      </p:pic>
      <p:sp>
        <p:nvSpPr>
          <p:cNvPr id="12" name="ZoneTexte 11">
            <a:extLst>
              <a:ext uri="{FF2B5EF4-FFF2-40B4-BE49-F238E27FC236}">
                <a16:creationId xmlns:a16="http://schemas.microsoft.com/office/drawing/2014/main" id="{567AF767-22EC-4883-8DAD-A39265B75B6F}"/>
              </a:ext>
            </a:extLst>
          </p:cNvPr>
          <p:cNvSpPr txBox="1"/>
          <p:nvPr/>
        </p:nvSpPr>
        <p:spPr>
          <a:xfrm>
            <a:off x="7918882" y="745724"/>
            <a:ext cx="1106393" cy="369332"/>
          </a:xfrm>
          <a:prstGeom prst="rect">
            <a:avLst/>
          </a:prstGeom>
          <a:noFill/>
        </p:spPr>
        <p:txBody>
          <a:bodyPr wrap="none" rtlCol="0">
            <a:spAutoFit/>
          </a:bodyPr>
          <a:lstStyle/>
          <a:p>
            <a:r>
              <a:rPr lang="fr-FR" dirty="0"/>
              <a:t>Charme</a:t>
            </a:r>
          </a:p>
        </p:txBody>
      </p:sp>
      <p:sp>
        <p:nvSpPr>
          <p:cNvPr id="13" name="ZoneTexte 12">
            <a:extLst>
              <a:ext uri="{FF2B5EF4-FFF2-40B4-BE49-F238E27FC236}">
                <a16:creationId xmlns:a16="http://schemas.microsoft.com/office/drawing/2014/main" id="{2A8BB1EC-A87B-4ED1-9775-F0B21AD82F25}"/>
              </a:ext>
            </a:extLst>
          </p:cNvPr>
          <p:cNvSpPr txBox="1"/>
          <p:nvPr/>
        </p:nvSpPr>
        <p:spPr>
          <a:xfrm>
            <a:off x="9880846" y="727220"/>
            <a:ext cx="1104790" cy="369332"/>
          </a:xfrm>
          <a:prstGeom prst="rect">
            <a:avLst/>
          </a:prstGeom>
          <a:noFill/>
        </p:spPr>
        <p:txBody>
          <a:bodyPr wrap="none" rtlCol="0">
            <a:spAutoFit/>
          </a:bodyPr>
          <a:lstStyle/>
          <a:p>
            <a:r>
              <a:rPr lang="fr-FR" dirty="0"/>
              <a:t>Bouleau</a:t>
            </a:r>
          </a:p>
        </p:txBody>
      </p:sp>
      <p:sp>
        <p:nvSpPr>
          <p:cNvPr id="14" name="ZoneTexte 13">
            <a:extLst>
              <a:ext uri="{FF2B5EF4-FFF2-40B4-BE49-F238E27FC236}">
                <a16:creationId xmlns:a16="http://schemas.microsoft.com/office/drawing/2014/main" id="{C335F9D6-8DB3-45C4-9DCE-57249F1DA67C}"/>
              </a:ext>
            </a:extLst>
          </p:cNvPr>
          <p:cNvSpPr txBox="1"/>
          <p:nvPr/>
        </p:nvSpPr>
        <p:spPr>
          <a:xfrm>
            <a:off x="3638606" y="2037045"/>
            <a:ext cx="790601" cy="369332"/>
          </a:xfrm>
          <a:prstGeom prst="rect">
            <a:avLst/>
          </a:prstGeom>
          <a:noFill/>
        </p:spPr>
        <p:txBody>
          <a:bodyPr wrap="none" rtlCol="0">
            <a:spAutoFit/>
          </a:bodyPr>
          <a:lstStyle/>
          <a:p>
            <a:r>
              <a:rPr lang="fr-FR" dirty="0"/>
              <a:t>Hêtre</a:t>
            </a:r>
          </a:p>
        </p:txBody>
      </p:sp>
      <p:sp>
        <p:nvSpPr>
          <p:cNvPr id="15" name="ZoneTexte 14">
            <a:extLst>
              <a:ext uri="{FF2B5EF4-FFF2-40B4-BE49-F238E27FC236}">
                <a16:creationId xmlns:a16="http://schemas.microsoft.com/office/drawing/2014/main" id="{B08F51D5-E7F4-4E2B-8DFA-4AA3E9492C61}"/>
              </a:ext>
            </a:extLst>
          </p:cNvPr>
          <p:cNvSpPr txBox="1"/>
          <p:nvPr/>
        </p:nvSpPr>
        <p:spPr>
          <a:xfrm>
            <a:off x="6031222" y="3059668"/>
            <a:ext cx="808235" cy="369332"/>
          </a:xfrm>
          <a:prstGeom prst="rect">
            <a:avLst/>
          </a:prstGeom>
          <a:noFill/>
        </p:spPr>
        <p:txBody>
          <a:bodyPr wrap="none" rtlCol="0">
            <a:spAutoFit/>
          </a:bodyPr>
          <a:lstStyle/>
          <a:p>
            <a:r>
              <a:rPr lang="fr-FR" dirty="0"/>
              <a:t>Frêne</a:t>
            </a:r>
          </a:p>
        </p:txBody>
      </p:sp>
      <p:sp>
        <p:nvSpPr>
          <p:cNvPr id="16" name="Rectangle 15">
            <a:extLst>
              <a:ext uri="{FF2B5EF4-FFF2-40B4-BE49-F238E27FC236}">
                <a16:creationId xmlns:a16="http://schemas.microsoft.com/office/drawing/2014/main" id="{CD64D460-3522-414C-B07C-D71D9338FAC2}"/>
              </a:ext>
            </a:extLst>
          </p:cNvPr>
          <p:cNvSpPr/>
          <p:nvPr/>
        </p:nvSpPr>
        <p:spPr>
          <a:xfrm>
            <a:off x="9559233" y="3435275"/>
            <a:ext cx="968535" cy="369332"/>
          </a:xfrm>
          <a:prstGeom prst="rect">
            <a:avLst/>
          </a:prstGeom>
        </p:spPr>
        <p:txBody>
          <a:bodyPr wrap="none">
            <a:spAutoFit/>
          </a:bodyPr>
          <a:lstStyle/>
          <a:p>
            <a:r>
              <a:rPr lang="fr-FR" dirty="0"/>
              <a:t>Epicéa</a:t>
            </a:r>
          </a:p>
        </p:txBody>
      </p:sp>
    </p:spTree>
    <p:extLst>
      <p:ext uri="{BB962C8B-B14F-4D97-AF65-F5344CB8AC3E}">
        <p14:creationId xmlns:p14="http://schemas.microsoft.com/office/powerpoint/2010/main" val="38864385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Les animaux</a:t>
            </a:r>
          </a:p>
        </p:txBody>
      </p:sp>
      <p:sp>
        <p:nvSpPr>
          <p:cNvPr id="3" name="Espace réservé du contenu 2"/>
          <p:cNvSpPr>
            <a:spLocks noGrp="1"/>
          </p:cNvSpPr>
          <p:nvPr>
            <p:ph idx="1"/>
          </p:nvPr>
        </p:nvSpPr>
        <p:spPr/>
        <p:txBody>
          <a:bodyPr/>
          <a:lstStyle/>
          <a:p>
            <a:r>
              <a:rPr lang="fr-FR" dirty="0"/>
              <a:t>Le renard (goupil)</a:t>
            </a:r>
          </a:p>
          <a:p>
            <a:pPr marL="0" indent="0">
              <a:buNone/>
            </a:pPr>
            <a:endParaRPr lang="fr-FR" dirty="0"/>
          </a:p>
        </p:txBody>
      </p:sp>
      <p:pic>
        <p:nvPicPr>
          <p:cNvPr id="5" name="Image 4"/>
          <p:cNvPicPr>
            <a:picLocks noChangeAspect="1"/>
          </p:cNvPicPr>
          <p:nvPr/>
        </p:nvPicPr>
        <p:blipFill>
          <a:blip r:embed="rId2"/>
          <a:stretch>
            <a:fillRect/>
          </a:stretch>
        </p:blipFill>
        <p:spPr>
          <a:xfrm>
            <a:off x="1990591" y="2481459"/>
            <a:ext cx="3554327" cy="3642507"/>
          </a:xfrm>
          <a:prstGeom prst="rect">
            <a:avLst/>
          </a:prstGeom>
        </p:spPr>
      </p:pic>
      <p:pic>
        <p:nvPicPr>
          <p:cNvPr id="6" name="Image 5"/>
          <p:cNvPicPr>
            <a:picLocks noChangeAspect="1"/>
          </p:cNvPicPr>
          <p:nvPr/>
        </p:nvPicPr>
        <p:blipFill>
          <a:blip r:embed="rId3"/>
          <a:stretch>
            <a:fillRect/>
          </a:stretch>
        </p:blipFill>
        <p:spPr>
          <a:xfrm>
            <a:off x="6794343" y="2893143"/>
            <a:ext cx="3135268" cy="2348425"/>
          </a:xfrm>
          <a:prstGeom prst="rect">
            <a:avLst/>
          </a:prstGeom>
        </p:spPr>
      </p:pic>
    </p:spTree>
    <p:extLst>
      <p:ext uri="{BB962C8B-B14F-4D97-AF65-F5344CB8AC3E}">
        <p14:creationId xmlns:p14="http://schemas.microsoft.com/office/powerpoint/2010/main" val="24160727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r>
              <a:rPr lang="fr-FR" dirty="0"/>
              <a:t>Le cerf</a:t>
            </a:r>
          </a:p>
          <a:p>
            <a:pPr marL="0" indent="0">
              <a:buNone/>
            </a:pPr>
            <a:endParaRPr lang="fr-FR" dirty="0"/>
          </a:p>
        </p:txBody>
      </p:sp>
      <p:pic>
        <p:nvPicPr>
          <p:cNvPr id="4" name="Image 3"/>
          <p:cNvPicPr>
            <a:picLocks noChangeAspect="1"/>
          </p:cNvPicPr>
          <p:nvPr/>
        </p:nvPicPr>
        <p:blipFill>
          <a:blip r:embed="rId2"/>
          <a:stretch>
            <a:fillRect/>
          </a:stretch>
        </p:blipFill>
        <p:spPr>
          <a:xfrm>
            <a:off x="1270716" y="2750122"/>
            <a:ext cx="3185375" cy="3284918"/>
          </a:xfrm>
          <a:prstGeom prst="rect">
            <a:avLst/>
          </a:prstGeom>
        </p:spPr>
      </p:pic>
      <p:pic>
        <p:nvPicPr>
          <p:cNvPr id="6" name="Image 5"/>
          <p:cNvPicPr>
            <a:picLocks noChangeAspect="1"/>
          </p:cNvPicPr>
          <p:nvPr/>
        </p:nvPicPr>
        <p:blipFill>
          <a:blip r:embed="rId3"/>
          <a:stretch>
            <a:fillRect/>
          </a:stretch>
        </p:blipFill>
        <p:spPr>
          <a:xfrm>
            <a:off x="5575044" y="2846231"/>
            <a:ext cx="4330870" cy="2897746"/>
          </a:xfrm>
          <a:prstGeom prst="rect">
            <a:avLst/>
          </a:prstGeom>
        </p:spPr>
      </p:pic>
    </p:spTree>
    <p:extLst>
      <p:ext uri="{BB962C8B-B14F-4D97-AF65-F5344CB8AC3E}">
        <p14:creationId xmlns:p14="http://schemas.microsoft.com/office/powerpoint/2010/main" val="29898986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066800" y="1484935"/>
            <a:ext cx="10058400" cy="3931920"/>
          </a:xfrm>
        </p:spPr>
        <p:txBody>
          <a:bodyPr/>
          <a:lstStyle/>
          <a:p>
            <a:r>
              <a:rPr lang="fr-FR" dirty="0"/>
              <a:t>Le chevreuil</a:t>
            </a:r>
          </a:p>
          <a:p>
            <a:pPr marL="0" indent="0">
              <a:buNone/>
            </a:pPr>
            <a:endParaRPr lang="fr-FR" dirty="0"/>
          </a:p>
        </p:txBody>
      </p:sp>
      <p:pic>
        <p:nvPicPr>
          <p:cNvPr id="4" name="Image 3"/>
          <p:cNvPicPr>
            <a:picLocks noChangeAspect="1"/>
          </p:cNvPicPr>
          <p:nvPr/>
        </p:nvPicPr>
        <p:blipFill>
          <a:blip r:embed="rId2"/>
          <a:stretch>
            <a:fillRect/>
          </a:stretch>
        </p:blipFill>
        <p:spPr>
          <a:xfrm>
            <a:off x="1381057" y="1935695"/>
            <a:ext cx="4517707" cy="4034575"/>
          </a:xfrm>
          <a:prstGeom prst="rect">
            <a:avLst/>
          </a:prstGeom>
        </p:spPr>
      </p:pic>
      <p:pic>
        <p:nvPicPr>
          <p:cNvPr id="5" name="Image 4"/>
          <p:cNvPicPr>
            <a:picLocks noChangeAspect="1"/>
          </p:cNvPicPr>
          <p:nvPr/>
        </p:nvPicPr>
        <p:blipFill>
          <a:blip r:embed="rId3"/>
          <a:stretch>
            <a:fillRect/>
          </a:stretch>
        </p:blipFill>
        <p:spPr>
          <a:xfrm>
            <a:off x="6276767" y="1935695"/>
            <a:ext cx="5049866" cy="3782525"/>
          </a:xfrm>
          <a:prstGeom prst="rect">
            <a:avLst/>
          </a:prstGeom>
        </p:spPr>
      </p:pic>
    </p:spTree>
    <p:extLst>
      <p:ext uri="{BB962C8B-B14F-4D97-AF65-F5344CB8AC3E}">
        <p14:creationId xmlns:p14="http://schemas.microsoft.com/office/powerpoint/2010/main" val="6393967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053921" y="1407661"/>
            <a:ext cx="10058400" cy="3931920"/>
          </a:xfrm>
        </p:spPr>
        <p:txBody>
          <a:bodyPr/>
          <a:lstStyle/>
          <a:p>
            <a:r>
              <a:rPr lang="fr-FR" dirty="0"/>
              <a:t>Le sanglier</a:t>
            </a:r>
          </a:p>
        </p:txBody>
      </p:sp>
      <p:pic>
        <p:nvPicPr>
          <p:cNvPr id="4" name="Image 3"/>
          <p:cNvPicPr>
            <a:picLocks noChangeAspect="1"/>
          </p:cNvPicPr>
          <p:nvPr/>
        </p:nvPicPr>
        <p:blipFill>
          <a:blip r:embed="rId2"/>
          <a:stretch>
            <a:fillRect/>
          </a:stretch>
        </p:blipFill>
        <p:spPr>
          <a:xfrm>
            <a:off x="1053921" y="2047741"/>
            <a:ext cx="5643093" cy="3200400"/>
          </a:xfrm>
          <a:prstGeom prst="rect">
            <a:avLst/>
          </a:prstGeom>
        </p:spPr>
      </p:pic>
      <p:pic>
        <p:nvPicPr>
          <p:cNvPr id="5" name="Image 4"/>
          <p:cNvPicPr>
            <a:picLocks noChangeAspect="1"/>
          </p:cNvPicPr>
          <p:nvPr/>
        </p:nvPicPr>
        <p:blipFill>
          <a:blip r:embed="rId3"/>
          <a:stretch>
            <a:fillRect/>
          </a:stretch>
        </p:blipFill>
        <p:spPr>
          <a:xfrm>
            <a:off x="6901069" y="2047741"/>
            <a:ext cx="4211252" cy="3158439"/>
          </a:xfrm>
          <a:prstGeom prst="rect">
            <a:avLst/>
          </a:prstGeom>
        </p:spPr>
      </p:pic>
    </p:spTree>
    <p:extLst>
      <p:ext uri="{BB962C8B-B14F-4D97-AF65-F5344CB8AC3E}">
        <p14:creationId xmlns:p14="http://schemas.microsoft.com/office/powerpoint/2010/main" val="26025935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p:txBody>
          <a:bodyPr/>
          <a:lstStyle/>
          <a:p>
            <a:r>
              <a:rPr lang="fr-FR" dirty="0"/>
              <a:t>Le lièvre (dit Capucin)</a:t>
            </a:r>
          </a:p>
          <a:p>
            <a:endParaRPr lang="fr-FR" dirty="0"/>
          </a:p>
        </p:txBody>
      </p:sp>
      <p:pic>
        <p:nvPicPr>
          <p:cNvPr id="4" name="Image 3"/>
          <p:cNvPicPr>
            <a:picLocks noChangeAspect="1"/>
          </p:cNvPicPr>
          <p:nvPr/>
        </p:nvPicPr>
        <p:blipFill>
          <a:blip r:embed="rId2"/>
          <a:stretch>
            <a:fillRect/>
          </a:stretch>
        </p:blipFill>
        <p:spPr>
          <a:xfrm>
            <a:off x="1359458" y="2910625"/>
            <a:ext cx="3541777" cy="2652914"/>
          </a:xfrm>
          <a:prstGeom prst="rect">
            <a:avLst/>
          </a:prstGeom>
        </p:spPr>
      </p:pic>
      <p:pic>
        <p:nvPicPr>
          <p:cNvPr id="5" name="Image 4"/>
          <p:cNvPicPr>
            <a:picLocks noChangeAspect="1"/>
          </p:cNvPicPr>
          <p:nvPr/>
        </p:nvPicPr>
        <p:blipFill>
          <a:blip r:embed="rId3"/>
          <a:stretch>
            <a:fillRect/>
          </a:stretch>
        </p:blipFill>
        <p:spPr>
          <a:xfrm>
            <a:off x="5594327" y="2870381"/>
            <a:ext cx="845110" cy="2514463"/>
          </a:xfrm>
          <a:prstGeom prst="rect">
            <a:avLst/>
          </a:prstGeom>
        </p:spPr>
      </p:pic>
    </p:spTree>
    <p:extLst>
      <p:ext uri="{BB962C8B-B14F-4D97-AF65-F5344CB8AC3E}">
        <p14:creationId xmlns:p14="http://schemas.microsoft.com/office/powerpoint/2010/main" val="28583250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Les champignons</a:t>
            </a:r>
          </a:p>
        </p:txBody>
      </p:sp>
      <p:sp>
        <p:nvSpPr>
          <p:cNvPr id="3" name="Espace réservé du contenu 2"/>
          <p:cNvSpPr>
            <a:spLocks noGrp="1"/>
          </p:cNvSpPr>
          <p:nvPr>
            <p:ph idx="1"/>
          </p:nvPr>
        </p:nvSpPr>
        <p:spPr/>
        <p:txBody>
          <a:bodyPr/>
          <a:lstStyle/>
          <a:p>
            <a:r>
              <a:rPr lang="fr-FR" b="1" dirty="0"/>
              <a:t>la girolle.</a:t>
            </a:r>
            <a:r>
              <a:rPr lang="fr-FR" dirty="0"/>
              <a:t> Ici, on l’appelle communément </a:t>
            </a:r>
            <a:r>
              <a:rPr lang="fr-FR" dirty="0" err="1"/>
              <a:t>jaunote</a:t>
            </a:r>
            <a:r>
              <a:rPr lang="fr-FR" dirty="0"/>
              <a:t> (ou </a:t>
            </a:r>
            <a:r>
              <a:rPr lang="fr-FR" dirty="0" err="1"/>
              <a:t>jaunotte</a:t>
            </a:r>
            <a:r>
              <a:rPr lang="fr-FR" dirty="0"/>
              <a:t>). Elle pousse dès l’été et jusque tard en automne, dans les bois de feuillus. On la reconnaît à sa couleur jaune et à ses plis (pas de lames !) sous le chapeau. </a:t>
            </a:r>
          </a:p>
          <a:p>
            <a:r>
              <a:rPr lang="fr-FR" b="1" dirty="0"/>
              <a:t>la trompette.</a:t>
            </a:r>
            <a:r>
              <a:rPr lang="fr-FR" dirty="0"/>
              <a:t> Un peu plus tardive que la girolle, la trompette de la mort (ou corne d’abondance) pousse en grandes colonies dans les sous-bois, en particulier de feuillus. On la reconnaît à sa forme et sa couleur, et elle ne présente guère de risques de confusion.</a:t>
            </a:r>
          </a:p>
          <a:p>
            <a:endParaRPr lang="fr-FR" dirty="0"/>
          </a:p>
        </p:txBody>
      </p:sp>
      <p:pic>
        <p:nvPicPr>
          <p:cNvPr id="4" name="Image 3"/>
          <p:cNvPicPr>
            <a:picLocks noChangeAspect="1"/>
          </p:cNvPicPr>
          <p:nvPr/>
        </p:nvPicPr>
        <p:blipFill>
          <a:blip r:embed="rId2"/>
          <a:stretch>
            <a:fillRect/>
          </a:stretch>
        </p:blipFill>
        <p:spPr>
          <a:xfrm>
            <a:off x="2606563" y="4422752"/>
            <a:ext cx="5819775" cy="1438275"/>
          </a:xfrm>
          <a:prstGeom prst="rect">
            <a:avLst/>
          </a:prstGeom>
        </p:spPr>
      </p:pic>
    </p:spTree>
    <p:extLst>
      <p:ext uri="{BB962C8B-B14F-4D97-AF65-F5344CB8AC3E}">
        <p14:creationId xmlns:p14="http://schemas.microsoft.com/office/powerpoint/2010/main" val="10840527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Les champignons</a:t>
            </a:r>
          </a:p>
        </p:txBody>
      </p:sp>
      <p:sp>
        <p:nvSpPr>
          <p:cNvPr id="3" name="Espace réservé du contenu 2"/>
          <p:cNvSpPr>
            <a:spLocks noGrp="1"/>
          </p:cNvSpPr>
          <p:nvPr>
            <p:ph idx="1"/>
          </p:nvPr>
        </p:nvSpPr>
        <p:spPr/>
        <p:txBody>
          <a:bodyPr/>
          <a:lstStyle/>
          <a:p>
            <a:r>
              <a:rPr lang="fr-FR" b="1" dirty="0"/>
              <a:t>les cèpes et bolets.</a:t>
            </a:r>
            <a:r>
              <a:rPr lang="fr-FR" dirty="0"/>
              <a:t> Dans les forêts de Franche-Comté, on a la chance de pouvoir ramasser les quatre grandes variétés de cèpes « royaux ». Le plus connu (cèpe Bordeaux) le meilleur (cèpe bronzé), le plus estival (cèpe d’été), et le plus montagnard (cèpe des sapins). Sans oublier quelques bolets moins « nobles » tels que le bolet à pied rouge ou le bolet orangé</a:t>
            </a:r>
          </a:p>
          <a:p>
            <a:r>
              <a:rPr lang="fr-FR" b="1" dirty="0"/>
              <a:t>le rosé des prés.</a:t>
            </a:r>
            <a:r>
              <a:rPr lang="fr-FR" dirty="0"/>
              <a:t> Sorte de gros champignon de Paris en bien plus goûteux, certains cueilleurs comtois le nomment mousseron (à ne pas confondre avec le mousseron vrai). On le trouve quant à lui dans les prés et on le reconnaît à sa couleur blanche teintée de rose.</a:t>
            </a:r>
          </a:p>
          <a:p>
            <a:r>
              <a:rPr lang="fr-FR" b="1" dirty="0"/>
              <a:t>Vesse de loup</a:t>
            </a:r>
          </a:p>
        </p:txBody>
      </p:sp>
      <p:pic>
        <p:nvPicPr>
          <p:cNvPr id="4" name="Imag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54500" y="4555902"/>
            <a:ext cx="1090232" cy="1635348"/>
          </a:xfrm>
          <a:prstGeom prst="rect">
            <a:avLst/>
          </a:prstGeom>
        </p:spPr>
      </p:pic>
    </p:spTree>
    <p:extLst>
      <p:ext uri="{BB962C8B-B14F-4D97-AF65-F5344CB8AC3E}">
        <p14:creationId xmlns:p14="http://schemas.microsoft.com/office/powerpoint/2010/main" val="38015717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a:t>Champignons</a:t>
            </a:r>
          </a:p>
        </p:txBody>
      </p:sp>
      <p:sp>
        <p:nvSpPr>
          <p:cNvPr id="3" name="Espace réservé du contenu 2"/>
          <p:cNvSpPr>
            <a:spLocks noGrp="1"/>
          </p:cNvSpPr>
          <p:nvPr>
            <p:ph idx="1"/>
          </p:nvPr>
        </p:nvSpPr>
        <p:spPr/>
        <p:txBody>
          <a:bodyPr/>
          <a:lstStyle/>
          <a:p>
            <a:r>
              <a:rPr lang="fr-FR" dirty="0"/>
              <a:t> </a:t>
            </a:r>
            <a:r>
              <a:rPr lang="fr-FR" b="1" dirty="0"/>
              <a:t>la morille.</a:t>
            </a:r>
            <a:r>
              <a:rPr lang="fr-FR" dirty="0"/>
              <a:t> La recherchée, la belle, la bonne. Inutile de demander à un cueilleur de vous donner ses coins, il vous enverra promener. Elle ne présente guère de confusions qu’avec le gyromitre, et se négocie à des prix prohibitifs.</a:t>
            </a:r>
          </a:p>
          <a:p>
            <a:r>
              <a:rPr lang="fr-FR" b="1" dirty="0"/>
              <a:t>le mousseron vrai.</a:t>
            </a:r>
            <a:r>
              <a:rPr lang="fr-FR" dirty="0"/>
              <a:t> On le trouve dans les haies ou dans les prairies en bord de forêt. Cuit, il dégage une agréable odeur de miel.</a:t>
            </a:r>
          </a:p>
          <a:p>
            <a:endParaRPr lang="fr-FR" dirty="0"/>
          </a:p>
        </p:txBody>
      </p:sp>
      <p:pic>
        <p:nvPicPr>
          <p:cNvPr id="4" name="Image 3"/>
          <p:cNvPicPr>
            <a:picLocks noChangeAspect="1"/>
          </p:cNvPicPr>
          <p:nvPr/>
        </p:nvPicPr>
        <p:blipFill>
          <a:blip r:embed="rId2"/>
          <a:stretch>
            <a:fillRect/>
          </a:stretch>
        </p:blipFill>
        <p:spPr>
          <a:xfrm>
            <a:off x="4276122" y="4327301"/>
            <a:ext cx="2864140" cy="1398766"/>
          </a:xfrm>
          <a:prstGeom prst="rect">
            <a:avLst/>
          </a:prstGeom>
        </p:spPr>
      </p:pic>
    </p:spTree>
    <p:extLst>
      <p:ext uri="{BB962C8B-B14F-4D97-AF65-F5344CB8AC3E}">
        <p14:creationId xmlns:p14="http://schemas.microsoft.com/office/powerpoint/2010/main" val="322143332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26B02"/>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6728D11B-929E-4324-91B0-4A4DA4CAC3DD}"/>
    </a:ext>
  </a:extLst>
</a:theme>
</file>

<file path=docProps/app.xml><?xml version="1.0" encoding="utf-8"?>
<Properties xmlns="http://schemas.openxmlformats.org/officeDocument/2006/extended-properties" xmlns:vt="http://schemas.openxmlformats.org/officeDocument/2006/docPropsVTypes">
  <Template>TM03457510[[fn=Savon]]</Template>
  <TotalTime>133</TotalTime>
  <Words>451</Words>
  <Application>Microsoft Office PowerPoint</Application>
  <PresentationFormat>Grand écran</PresentationFormat>
  <Paragraphs>54</Paragraphs>
  <Slides>19</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19</vt:i4>
      </vt:variant>
    </vt:vector>
  </HeadingPairs>
  <TitlesOfParts>
    <vt:vector size="23" baseType="lpstr">
      <vt:lpstr>Arial</vt:lpstr>
      <vt:lpstr>Century Gothic</vt:lpstr>
      <vt:lpstr>Trebuchet MS</vt:lpstr>
      <vt:lpstr>Savon</vt:lpstr>
      <vt:lpstr>En forêt…</vt:lpstr>
      <vt:lpstr>Les arbres de Franche-Comté</vt:lpstr>
      <vt:lpstr>Le chêne</vt:lpstr>
      <vt:lpstr>Le hêtre</vt:lpstr>
      <vt:lpstr>Arbre remarquable St Maurice</vt:lpstr>
      <vt:lpstr>Le frêne</vt:lpstr>
      <vt:lpstr>L’épicéa</vt:lpstr>
      <vt:lpstr>Le charme</vt:lpstr>
      <vt:lpstr>Le bouleau</vt:lpstr>
      <vt:lpstr>Le merisier</vt:lpstr>
      <vt:lpstr>Les feuilles et épines</vt:lpstr>
      <vt:lpstr>Les animaux</vt:lpstr>
      <vt:lpstr>Présentation PowerPoint</vt:lpstr>
      <vt:lpstr>Présentation PowerPoint</vt:lpstr>
      <vt:lpstr>Présentation PowerPoint</vt:lpstr>
      <vt:lpstr>Présentation PowerPoint</vt:lpstr>
      <vt:lpstr>Les champignons</vt:lpstr>
      <vt:lpstr>Les champignons</vt:lpstr>
      <vt:lpstr>Champignons</vt:lpstr>
    </vt:vector>
  </TitlesOfParts>
  <Company>PSA GROUP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 forêt…</dc:title>
  <dc:creator>VIRGINIE BOISSEAU - J506811</dc:creator>
  <cp:lastModifiedBy>laurence malugani</cp:lastModifiedBy>
  <cp:revision>17</cp:revision>
  <dcterms:created xsi:type="dcterms:W3CDTF">2018-11-28T16:18:53Z</dcterms:created>
  <dcterms:modified xsi:type="dcterms:W3CDTF">2018-11-30T10:08:43Z</dcterms:modified>
</cp:coreProperties>
</file>